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10.jp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remember to introduce your team members by name individually.</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2568591bf6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568591bf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75fb63167f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75fb63167f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In terms of future work, do include what the game would look like with all the money in the world. It could be here, or in the game walk-through portion. Ultimately I want to know how the game would look, feel and play. Of course, you could say that we discovered that the prototype is not worth further development because...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 name="Shape 59"/>
        <p:cNvGrpSpPr/>
        <p:nvPr/>
      </p:nvGrpSpPr>
      <p:grpSpPr>
        <a:xfrm>
          <a:off x="0" y="0"/>
          <a:ext cx="0" cy="0"/>
          <a:chOff x="0" y="0"/>
          <a:chExt cx="0" cy="0"/>
        </a:xfrm>
      </p:grpSpPr>
      <p:sp>
        <p:nvSpPr>
          <p:cNvPr id="60" name="Google Shape;60;g65670510d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65670510d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Everyone describe what they did</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 name="Shape 71"/>
        <p:cNvGrpSpPr/>
        <p:nvPr/>
      </p:nvGrpSpPr>
      <p:grpSpPr>
        <a:xfrm>
          <a:off x="0" y="0"/>
          <a:ext cx="0" cy="0"/>
          <a:chOff x="0" y="0"/>
          <a:chExt cx="0" cy="0"/>
        </a:xfrm>
      </p:grpSpPr>
      <p:sp>
        <p:nvSpPr>
          <p:cNvPr id="72" name="Google Shape;72;g2568591bf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568591bf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is the game about? Do you have a tagline?</a:t>
            </a:r>
            <a:endParaRPr/>
          </a:p>
          <a:p>
            <a:pPr indent="0" lvl="0" marL="0" rtl="0" algn="l">
              <a:spcBef>
                <a:spcPts val="0"/>
              </a:spcBef>
              <a:spcAft>
                <a:spcPts val="0"/>
              </a:spcAft>
              <a:buNone/>
            </a:pPr>
            <a:r>
              <a:rPr lang="en"/>
              <a:t>How should the player feel?</a:t>
            </a:r>
            <a:endParaRPr/>
          </a:p>
          <a:p>
            <a:pPr indent="0" lvl="0" marL="0" rtl="0" algn="l">
              <a:spcBef>
                <a:spcPts val="0"/>
              </a:spcBef>
              <a:spcAft>
                <a:spcPts val="0"/>
              </a:spcAft>
              <a:buNone/>
            </a:pPr>
            <a:r>
              <a:rPr lang="en"/>
              <a:t>What is the objective?</a:t>
            </a:r>
            <a:endParaRPr/>
          </a:p>
          <a:p>
            <a:pPr indent="0" lvl="0" marL="0" rtl="0" algn="l">
              <a:spcBef>
                <a:spcPts val="0"/>
              </a:spcBef>
              <a:spcAft>
                <a:spcPts val="0"/>
              </a:spcAft>
              <a:buNone/>
            </a:pPr>
            <a:r>
              <a:rPr lang="en"/>
              <a:t>What is the end condition?</a:t>
            </a:r>
            <a:endParaRPr/>
          </a:p>
          <a:p>
            <a:pPr indent="0" lvl="0" marL="0" rtl="0" algn="l">
              <a:spcBef>
                <a:spcPts val="0"/>
              </a:spcBef>
              <a:spcAft>
                <a:spcPts val="0"/>
              </a:spcAft>
              <a:buNone/>
            </a:pPr>
            <a:r>
              <a:rPr lang="en"/>
              <a:t>What is the win condition?</a:t>
            </a:r>
            <a:endParaRPr/>
          </a:p>
          <a:p>
            <a:pPr indent="0" lvl="0" marL="0" rtl="0" algn="l">
              <a:spcBef>
                <a:spcPts val="0"/>
              </a:spcBef>
              <a:spcAft>
                <a:spcPts val="0"/>
              </a:spcAft>
              <a:buNone/>
            </a:pPr>
            <a:r>
              <a:rPr lang="en"/>
              <a:t>How many players?</a:t>
            </a:r>
            <a:endParaRPr/>
          </a:p>
          <a:p>
            <a:pPr indent="0" lvl="0" marL="0" rtl="0" algn="l">
              <a:spcBef>
                <a:spcPts val="0"/>
              </a:spcBef>
              <a:spcAft>
                <a:spcPts val="0"/>
              </a:spcAft>
              <a:buNone/>
            </a:pPr>
            <a:r>
              <a:rPr lang="en"/>
              <a:t>Target audience?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3ff9a89c4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3ff9a89c4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Alex 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Clearly describe your game so I know how the game is played</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65891b06b9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65891b06b9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Alex 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2568591bf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568591bf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65670510df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65670510df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2568591bf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568591bf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reflection of the game at its current state. The expectation is not a complete fully polished game: this is a proof of concept prototype.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2568591bf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568591bf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jpg"/><Relationship Id="rId4" Type="http://schemas.openxmlformats.org/officeDocument/2006/relationships/image" Target="../media/image1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jpg"/><Relationship Id="rId4" Type="http://schemas.openxmlformats.org/officeDocument/2006/relationships/image" Target="../media/image16.png"/><Relationship Id="rId5" Type="http://schemas.openxmlformats.org/officeDocument/2006/relationships/image" Target="../media/image14.png"/><Relationship Id="rId6" Type="http://schemas.openxmlformats.org/officeDocument/2006/relationships/image" Target="../media/image18.png"/><Relationship Id="rId7"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2.jp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jpg"/><Relationship Id="rId4" Type="http://schemas.openxmlformats.org/officeDocument/2006/relationships/image" Target="../media/image8.jpg"/><Relationship Id="rId5" Type="http://schemas.openxmlformats.org/officeDocument/2006/relationships/image" Target="../media/image15.png"/><Relationship Id="rId6"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jp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p:nvPr/>
        </p:nvSpPr>
        <p:spPr>
          <a:xfrm>
            <a:off x="668150" y="3932725"/>
            <a:ext cx="7846500" cy="9267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5" name="Google Shape;55;p13"/>
          <p:cNvSpPr/>
          <p:nvPr/>
        </p:nvSpPr>
        <p:spPr>
          <a:xfrm>
            <a:off x="2662425" y="255175"/>
            <a:ext cx="3705600" cy="7725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6" name="Google Shape;56;p13"/>
          <p:cNvSpPr txBox="1"/>
          <p:nvPr>
            <p:ph type="ctrTitle"/>
          </p:nvPr>
        </p:nvSpPr>
        <p:spPr>
          <a:xfrm>
            <a:off x="311700" y="149300"/>
            <a:ext cx="8520600" cy="954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eorgia"/>
                <a:ea typeface="Georgia"/>
                <a:cs typeface="Georgia"/>
                <a:sym typeface="Georgia"/>
              </a:rPr>
              <a:t>Demerchan</a:t>
            </a:r>
            <a:endParaRPr>
              <a:solidFill>
                <a:srgbClr val="FFFFFF"/>
              </a:solidFill>
              <a:latin typeface="Georgia"/>
              <a:ea typeface="Georgia"/>
              <a:cs typeface="Georgia"/>
              <a:sym typeface="Georgia"/>
            </a:endParaRPr>
          </a:p>
        </p:txBody>
      </p:sp>
      <p:sp>
        <p:nvSpPr>
          <p:cNvPr id="57" name="Google Shape;57;p13"/>
          <p:cNvSpPr txBox="1"/>
          <p:nvPr>
            <p:ph idx="1" type="subTitle"/>
          </p:nvPr>
        </p:nvSpPr>
        <p:spPr>
          <a:xfrm>
            <a:off x="311700" y="3825575"/>
            <a:ext cx="8520600" cy="103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eorgia"/>
                <a:ea typeface="Georgia"/>
                <a:cs typeface="Georgia"/>
                <a:sym typeface="Georgia"/>
              </a:rPr>
              <a:t>Ryan Beach, Berkley Knowles, </a:t>
            </a:r>
            <a:r>
              <a:rPr lang="en">
                <a:solidFill>
                  <a:srgbClr val="FFFFFF"/>
                </a:solidFill>
                <a:latin typeface="Georgia"/>
                <a:ea typeface="Georgia"/>
                <a:cs typeface="Georgia"/>
                <a:sym typeface="Georgia"/>
              </a:rPr>
              <a:t>Kyler McQuillan, </a:t>
            </a:r>
            <a:endParaRPr>
              <a:solidFill>
                <a:srgbClr val="FFFFFF"/>
              </a:solidFill>
              <a:latin typeface="Georgia"/>
              <a:ea typeface="Georgia"/>
              <a:cs typeface="Georgia"/>
              <a:sym typeface="Georgia"/>
            </a:endParaRPr>
          </a:p>
          <a:p>
            <a:pPr indent="0" lvl="0" marL="0" rtl="0" algn="ctr">
              <a:spcBef>
                <a:spcPts val="0"/>
              </a:spcBef>
              <a:spcAft>
                <a:spcPts val="0"/>
              </a:spcAft>
              <a:buNone/>
            </a:pPr>
            <a:r>
              <a:rPr lang="en">
                <a:solidFill>
                  <a:srgbClr val="FFFFFF"/>
                </a:solidFill>
                <a:latin typeface="Georgia"/>
                <a:ea typeface="Georgia"/>
                <a:cs typeface="Georgia"/>
                <a:sym typeface="Georgia"/>
              </a:rPr>
              <a:t>Nick Rasmussen, </a:t>
            </a:r>
            <a:r>
              <a:rPr lang="en">
                <a:solidFill>
                  <a:srgbClr val="FFFFFF"/>
                </a:solidFill>
                <a:latin typeface="Georgia"/>
                <a:ea typeface="Georgia"/>
                <a:cs typeface="Georgia"/>
                <a:sym typeface="Georgia"/>
              </a:rPr>
              <a:t>Alex Sarnese</a:t>
            </a:r>
            <a:endParaRPr>
              <a:solidFill>
                <a:srgbClr val="FFFFFF"/>
              </a:solidFill>
              <a:latin typeface="Georgia"/>
              <a:ea typeface="Georgia"/>
              <a:cs typeface="Georgia"/>
              <a:sym typeface="Georgia"/>
            </a:endParaRPr>
          </a:p>
        </p:txBody>
      </p:sp>
      <p:pic>
        <p:nvPicPr>
          <p:cNvPr id="58" name="Google Shape;58;p13"/>
          <p:cNvPicPr preferRelativeResize="0"/>
          <p:nvPr/>
        </p:nvPicPr>
        <p:blipFill>
          <a:blip r:embed="rId4">
            <a:alphaModFix/>
          </a:blip>
          <a:stretch>
            <a:fillRect/>
          </a:stretch>
        </p:blipFill>
        <p:spPr>
          <a:xfrm>
            <a:off x="1911275" y="1027725"/>
            <a:ext cx="5321454" cy="29049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pic>
        <p:nvPicPr>
          <p:cNvPr id="146" name="Google Shape;146;p22"/>
          <p:cNvPicPr preferRelativeResize="0"/>
          <p:nvPr/>
        </p:nvPicPr>
        <p:blipFill>
          <a:blip r:embed="rId3">
            <a:alphaModFix/>
          </a:blip>
          <a:stretch>
            <a:fillRect/>
          </a:stretch>
        </p:blipFill>
        <p:spPr>
          <a:xfrm>
            <a:off x="0" y="1"/>
            <a:ext cx="9144001" cy="5143499"/>
          </a:xfrm>
          <a:prstGeom prst="rect">
            <a:avLst/>
          </a:prstGeom>
          <a:noFill/>
          <a:ln>
            <a:noFill/>
          </a:ln>
        </p:spPr>
      </p:pic>
      <p:sp>
        <p:nvSpPr>
          <p:cNvPr id="147" name="Google Shape;147;p22"/>
          <p:cNvSpPr/>
          <p:nvPr/>
        </p:nvSpPr>
        <p:spPr>
          <a:xfrm>
            <a:off x="4141275" y="56725"/>
            <a:ext cx="4921200" cy="50064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8" name="Google Shape;148;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Lessons learned</a:t>
            </a:r>
            <a:endParaRPr>
              <a:solidFill>
                <a:srgbClr val="FFFFFF"/>
              </a:solidFill>
              <a:latin typeface="Georgia"/>
              <a:ea typeface="Georgia"/>
              <a:cs typeface="Georgia"/>
              <a:sym typeface="Georgia"/>
            </a:endParaRPr>
          </a:p>
        </p:txBody>
      </p:sp>
      <p:sp>
        <p:nvSpPr>
          <p:cNvPr id="149" name="Google Shape;149;p22"/>
          <p:cNvSpPr/>
          <p:nvPr/>
        </p:nvSpPr>
        <p:spPr>
          <a:xfrm>
            <a:off x="3911100" y="2928850"/>
            <a:ext cx="4921200" cy="8004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0" name="Google Shape;150;p22"/>
          <p:cNvSpPr/>
          <p:nvPr/>
        </p:nvSpPr>
        <p:spPr>
          <a:xfrm>
            <a:off x="1292975" y="1197525"/>
            <a:ext cx="4921200" cy="8004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1" name="Google Shape;151;p22"/>
          <p:cNvSpPr/>
          <p:nvPr/>
        </p:nvSpPr>
        <p:spPr>
          <a:xfrm>
            <a:off x="3911100" y="2928850"/>
            <a:ext cx="4921200" cy="8004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2" name="Google Shape;152;p22"/>
          <p:cNvSpPr/>
          <p:nvPr/>
        </p:nvSpPr>
        <p:spPr>
          <a:xfrm>
            <a:off x="1320075" y="1197525"/>
            <a:ext cx="4921200" cy="8004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3" name="Google Shape;153;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Georgia"/>
              <a:buChar char="●"/>
            </a:pPr>
            <a:r>
              <a:rPr b="1" i="1" lang="en">
                <a:solidFill>
                  <a:srgbClr val="FFFFFF"/>
                </a:solidFill>
                <a:latin typeface="Georgia"/>
                <a:ea typeface="Georgia"/>
                <a:cs typeface="Georgia"/>
                <a:sym typeface="Georgia"/>
              </a:rPr>
              <a:t>Is this game worth further development? </a:t>
            </a:r>
            <a:endParaRPr b="1" i="1">
              <a:solidFill>
                <a:srgbClr val="FFFFFF"/>
              </a:solidFill>
              <a:latin typeface="Georgia"/>
              <a:ea typeface="Georgia"/>
              <a:cs typeface="Georgia"/>
              <a:sym typeface="Georgia"/>
            </a:endParaRPr>
          </a:p>
          <a:p>
            <a:pPr indent="-304800" lvl="1" marL="914400" rtl="0" algn="l">
              <a:spcBef>
                <a:spcPts val="0"/>
              </a:spcBef>
              <a:spcAft>
                <a:spcPts val="0"/>
              </a:spcAft>
              <a:buClr>
                <a:srgbClr val="FFFFFF"/>
              </a:buClr>
              <a:buSzPts val="1200"/>
              <a:buFont typeface="Georgia"/>
              <a:buChar char="○"/>
            </a:pPr>
            <a:r>
              <a:rPr lang="en" sz="1200">
                <a:solidFill>
                  <a:srgbClr val="FFFFFF"/>
                </a:solidFill>
                <a:latin typeface="Georgia"/>
                <a:ea typeface="Georgia"/>
                <a:cs typeface="Georgia"/>
                <a:sym typeface="Georgia"/>
              </a:rPr>
              <a:t>Yes, there a lot of ways in which this game can continue development.</a:t>
            </a:r>
            <a:endParaRPr sz="1200">
              <a:solidFill>
                <a:srgbClr val="FFFFFF"/>
              </a:solidFill>
              <a:latin typeface="Georgia"/>
              <a:ea typeface="Georgia"/>
              <a:cs typeface="Georgia"/>
              <a:sym typeface="Georgia"/>
            </a:endParaRPr>
          </a:p>
          <a:p>
            <a:pPr indent="-304800" lvl="1" marL="914400" rtl="0" algn="l">
              <a:spcBef>
                <a:spcPts val="0"/>
              </a:spcBef>
              <a:spcAft>
                <a:spcPts val="0"/>
              </a:spcAft>
              <a:buClr>
                <a:srgbClr val="FFFFFF"/>
              </a:buClr>
              <a:buSzPts val="1200"/>
              <a:buFont typeface="Georgia"/>
              <a:buChar char="○"/>
            </a:pPr>
            <a:r>
              <a:rPr lang="en" sz="1200">
                <a:solidFill>
                  <a:srgbClr val="FFFFFF"/>
                </a:solidFill>
                <a:latin typeface="Georgia"/>
                <a:ea typeface="Georgia"/>
                <a:cs typeface="Georgia"/>
                <a:sym typeface="Georgia"/>
              </a:rPr>
              <a:t>There are some small bugs that could use fixing as well as some AI fixes.</a:t>
            </a:r>
            <a:endParaRPr sz="1200">
              <a:solidFill>
                <a:srgbClr val="FFFFFF"/>
              </a:solidFill>
              <a:latin typeface="Georgia"/>
              <a:ea typeface="Georgia"/>
              <a:cs typeface="Georgia"/>
              <a:sym typeface="Georgia"/>
            </a:endParaRPr>
          </a:p>
          <a:p>
            <a:pPr indent="-342900" lvl="0" marL="457200" rtl="0" algn="l">
              <a:spcBef>
                <a:spcPts val="1000"/>
              </a:spcBef>
              <a:spcAft>
                <a:spcPts val="0"/>
              </a:spcAft>
              <a:buClr>
                <a:srgbClr val="FFFFFF"/>
              </a:buClr>
              <a:buSzPts val="1800"/>
              <a:buFont typeface="Georgia"/>
              <a:buChar char="●"/>
            </a:pPr>
            <a:r>
              <a:rPr b="1" i="1" lang="en">
                <a:solidFill>
                  <a:srgbClr val="FFFFFF"/>
                </a:solidFill>
                <a:latin typeface="Georgia"/>
                <a:ea typeface="Georgia"/>
                <a:cs typeface="Georgia"/>
                <a:sym typeface="Georgia"/>
              </a:rPr>
              <a:t>What will you do going forward? </a:t>
            </a:r>
            <a:endParaRPr b="1" i="1">
              <a:solidFill>
                <a:srgbClr val="FFFFFF"/>
              </a:solidFill>
              <a:latin typeface="Georgia"/>
              <a:ea typeface="Georgia"/>
              <a:cs typeface="Georgia"/>
              <a:sym typeface="Georgia"/>
            </a:endParaRPr>
          </a:p>
          <a:p>
            <a:pPr indent="-304800" lvl="1" marL="914400" rtl="0" algn="l">
              <a:spcBef>
                <a:spcPts val="0"/>
              </a:spcBef>
              <a:spcAft>
                <a:spcPts val="0"/>
              </a:spcAft>
              <a:buClr>
                <a:srgbClr val="FFFFFF"/>
              </a:buClr>
              <a:buSzPts val="1200"/>
              <a:buFont typeface="Georgia"/>
              <a:buChar char="○"/>
            </a:pPr>
            <a:r>
              <a:rPr lang="en" sz="1200">
                <a:solidFill>
                  <a:srgbClr val="FFFFFF"/>
                </a:solidFill>
                <a:latin typeface="Georgia"/>
                <a:ea typeface="Georgia"/>
                <a:cs typeface="Georgia"/>
                <a:sym typeface="Georgia"/>
              </a:rPr>
              <a:t>Continue using Discord for communication and coordination</a:t>
            </a:r>
            <a:endParaRPr sz="1200">
              <a:solidFill>
                <a:srgbClr val="FFFFFF"/>
              </a:solidFill>
              <a:latin typeface="Georgia"/>
              <a:ea typeface="Georgia"/>
              <a:cs typeface="Georgia"/>
              <a:sym typeface="Georgia"/>
            </a:endParaRPr>
          </a:p>
          <a:p>
            <a:pPr indent="-304800" lvl="1" marL="914400" rtl="0" algn="l">
              <a:spcBef>
                <a:spcPts val="0"/>
              </a:spcBef>
              <a:spcAft>
                <a:spcPts val="0"/>
              </a:spcAft>
              <a:buClr>
                <a:srgbClr val="FFFFFF"/>
              </a:buClr>
              <a:buSzPts val="1200"/>
              <a:buFont typeface="Georgia"/>
              <a:buChar char="○"/>
            </a:pPr>
            <a:r>
              <a:rPr lang="en" sz="1200">
                <a:solidFill>
                  <a:srgbClr val="FFFFFF"/>
                </a:solidFill>
                <a:latin typeface="Georgia"/>
                <a:ea typeface="Georgia"/>
                <a:cs typeface="Georgia"/>
                <a:sym typeface="Georgia"/>
              </a:rPr>
              <a:t>Improve and polish the current mechanics</a:t>
            </a:r>
            <a:endParaRPr sz="1200">
              <a:solidFill>
                <a:srgbClr val="FFFFFF"/>
              </a:solidFill>
              <a:latin typeface="Georgia"/>
              <a:ea typeface="Georgia"/>
              <a:cs typeface="Georgia"/>
              <a:sym typeface="Georgia"/>
            </a:endParaRPr>
          </a:p>
          <a:p>
            <a:pPr indent="-342900" lvl="0" marL="457200" rtl="0" algn="l">
              <a:spcBef>
                <a:spcPts val="1000"/>
              </a:spcBef>
              <a:spcAft>
                <a:spcPts val="0"/>
              </a:spcAft>
              <a:buClr>
                <a:srgbClr val="FFFFFF"/>
              </a:buClr>
              <a:buSzPts val="1800"/>
              <a:buChar char="●"/>
            </a:pPr>
            <a:r>
              <a:rPr b="1" i="1" lang="en">
                <a:solidFill>
                  <a:srgbClr val="FFFFFF"/>
                </a:solidFill>
                <a:latin typeface="Georgia"/>
                <a:ea typeface="Georgia"/>
                <a:cs typeface="Georgia"/>
                <a:sym typeface="Georgia"/>
              </a:rPr>
              <a:t>What advice would you give yourselves or others?</a:t>
            </a:r>
            <a:r>
              <a:rPr lang="en">
                <a:solidFill>
                  <a:srgbClr val="FFFFFF"/>
                </a:solidFill>
                <a:latin typeface="Georgia"/>
                <a:ea typeface="Georgia"/>
                <a:cs typeface="Georgia"/>
                <a:sym typeface="Georgia"/>
              </a:rPr>
              <a:t> </a:t>
            </a:r>
            <a:endParaRPr>
              <a:solidFill>
                <a:srgbClr val="FFFFFF"/>
              </a:solidFill>
              <a:latin typeface="Georgia"/>
              <a:ea typeface="Georgia"/>
              <a:cs typeface="Georgia"/>
              <a:sym typeface="Georgia"/>
            </a:endParaRPr>
          </a:p>
          <a:p>
            <a:pPr indent="-304800" lvl="1" marL="914400" rtl="0" algn="l">
              <a:spcBef>
                <a:spcPts val="0"/>
              </a:spcBef>
              <a:spcAft>
                <a:spcPts val="0"/>
              </a:spcAft>
              <a:buClr>
                <a:srgbClr val="FFFFFF"/>
              </a:buClr>
              <a:buSzPts val="1200"/>
              <a:buFont typeface="Georgia"/>
              <a:buChar char="○"/>
            </a:pPr>
            <a:r>
              <a:rPr lang="en" sz="1200">
                <a:solidFill>
                  <a:srgbClr val="FFFFFF"/>
                </a:solidFill>
                <a:latin typeface="Georgia"/>
                <a:ea typeface="Georgia"/>
                <a:cs typeface="Georgia"/>
                <a:sym typeface="Georgia"/>
              </a:rPr>
              <a:t>Make sure you start with the core of the game before attempting other parts of it.</a:t>
            </a:r>
            <a:endParaRPr sz="1200">
              <a:solidFill>
                <a:srgbClr val="FFFFFF"/>
              </a:solidFill>
              <a:latin typeface="Georgia"/>
              <a:ea typeface="Georgia"/>
              <a:cs typeface="Georgia"/>
              <a:sym typeface="Georgia"/>
            </a:endParaRPr>
          </a:p>
          <a:p>
            <a:pPr indent="-304800" lvl="1" marL="914400" rtl="0" algn="l">
              <a:spcBef>
                <a:spcPts val="0"/>
              </a:spcBef>
              <a:spcAft>
                <a:spcPts val="0"/>
              </a:spcAft>
              <a:buClr>
                <a:srgbClr val="FFFFFF"/>
              </a:buClr>
              <a:buSzPts val="1200"/>
              <a:buFont typeface="Georgia"/>
              <a:buChar char="○"/>
            </a:pPr>
            <a:r>
              <a:rPr lang="en" sz="1200">
                <a:solidFill>
                  <a:srgbClr val="FFFFFF"/>
                </a:solidFill>
                <a:latin typeface="Georgia"/>
                <a:ea typeface="Georgia"/>
                <a:cs typeface="Georgia"/>
                <a:sym typeface="Georgia"/>
              </a:rPr>
              <a:t>Before using a library or feature from online, test it first to make sure it works and can be integrated easily into your current system/code.</a:t>
            </a:r>
            <a:endParaRPr sz="1200">
              <a:solidFill>
                <a:srgbClr val="FFFFFF"/>
              </a:solidFill>
              <a:latin typeface="Georgia"/>
              <a:ea typeface="Georgia"/>
              <a:cs typeface="Georgia"/>
              <a:sym typeface="Georgia"/>
            </a:endParaRPr>
          </a:p>
          <a:p>
            <a:pPr indent="0" lvl="0" marL="457200" rtl="0" algn="l">
              <a:spcBef>
                <a:spcPts val="1000"/>
              </a:spcBef>
              <a:spcAft>
                <a:spcPts val="0"/>
              </a:spcAft>
              <a:buNone/>
            </a:pPr>
            <a:r>
              <a:t/>
            </a:r>
            <a:endParaRPr>
              <a:solidFill>
                <a:srgbClr val="FFFFFF"/>
              </a:solidFill>
            </a:endParaRPr>
          </a:p>
          <a:p>
            <a:pPr indent="0" lvl="0" marL="0" rtl="0" algn="l">
              <a:spcBef>
                <a:spcPts val="1600"/>
              </a:spcBef>
              <a:spcAft>
                <a:spcPts val="0"/>
              </a:spcAft>
              <a:buNone/>
            </a:pPr>
            <a:r>
              <a:t/>
            </a:r>
            <a:endParaRPr sz="1400">
              <a:solidFill>
                <a:srgbClr val="434343"/>
              </a:solidFill>
            </a:endParaRPr>
          </a:p>
          <a:p>
            <a:pPr indent="0" lvl="0" marL="0" rtl="0" algn="l">
              <a:spcBef>
                <a:spcPts val="1600"/>
              </a:spcBef>
              <a:spcAft>
                <a:spcPts val="1600"/>
              </a:spcAft>
              <a:buNone/>
            </a:pPr>
            <a:r>
              <a:t/>
            </a:r>
            <a:endParaRPr sz="1400">
              <a:solidFill>
                <a:srgbClr val="434343"/>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pic>
        <p:nvPicPr>
          <p:cNvPr id="158" name="Google Shape;158;p23"/>
          <p:cNvPicPr preferRelativeResize="0"/>
          <p:nvPr/>
        </p:nvPicPr>
        <p:blipFill>
          <a:blip r:embed="rId3">
            <a:alphaModFix/>
          </a:blip>
          <a:stretch>
            <a:fillRect/>
          </a:stretch>
        </p:blipFill>
        <p:spPr>
          <a:xfrm>
            <a:off x="0" y="1"/>
            <a:ext cx="9144001" cy="5143499"/>
          </a:xfrm>
          <a:prstGeom prst="rect">
            <a:avLst/>
          </a:prstGeom>
          <a:noFill/>
          <a:ln>
            <a:noFill/>
          </a:ln>
        </p:spPr>
      </p:pic>
      <p:sp>
        <p:nvSpPr>
          <p:cNvPr id="159" name="Google Shape;159;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Georgia"/>
                <a:ea typeface="Georgia"/>
                <a:cs typeface="Georgia"/>
                <a:sym typeface="Georgia"/>
              </a:rPr>
              <a:t>Future Work</a:t>
            </a:r>
            <a:endParaRPr>
              <a:solidFill>
                <a:schemeClr val="lt1"/>
              </a:solidFill>
              <a:latin typeface="Georgia"/>
              <a:ea typeface="Georgia"/>
              <a:cs typeface="Georgia"/>
              <a:sym typeface="Georgia"/>
            </a:endParaRPr>
          </a:p>
        </p:txBody>
      </p:sp>
      <p:sp>
        <p:nvSpPr>
          <p:cNvPr id="160" name="Google Shape;160;p23"/>
          <p:cNvSpPr/>
          <p:nvPr/>
        </p:nvSpPr>
        <p:spPr>
          <a:xfrm>
            <a:off x="4141275" y="56725"/>
            <a:ext cx="4921200" cy="5006400"/>
          </a:xfrm>
          <a:prstGeom prst="rect">
            <a:avLst/>
          </a:prstGeom>
          <a:solidFill>
            <a:srgbClr val="000000">
              <a:alpha val="284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61" name="Google Shape;161;p23"/>
          <p:cNvSpPr/>
          <p:nvPr/>
        </p:nvSpPr>
        <p:spPr>
          <a:xfrm>
            <a:off x="1009500" y="1413900"/>
            <a:ext cx="4921200" cy="8004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62" name="Google Shape;162;p23"/>
          <p:cNvSpPr/>
          <p:nvPr/>
        </p:nvSpPr>
        <p:spPr>
          <a:xfrm>
            <a:off x="1009500" y="1413900"/>
            <a:ext cx="4921200" cy="8004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63" name="Google Shape;163;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lt1"/>
              </a:buClr>
              <a:buSzPts val="1800"/>
              <a:buFont typeface="Georgia"/>
              <a:buChar char="●"/>
            </a:pPr>
            <a:r>
              <a:rPr lang="en">
                <a:solidFill>
                  <a:schemeClr val="lt1"/>
                </a:solidFill>
                <a:latin typeface="Georgia"/>
                <a:ea typeface="Georgia"/>
                <a:cs typeface="Georgia"/>
                <a:sym typeface="Georgia"/>
              </a:rPr>
              <a:t>Add Bob into the game</a:t>
            </a:r>
            <a:endParaRPr>
              <a:solidFill>
                <a:schemeClr val="lt1"/>
              </a:solidFill>
              <a:latin typeface="Georgia"/>
              <a:ea typeface="Georgia"/>
              <a:cs typeface="Georgia"/>
              <a:sym typeface="Georgia"/>
            </a:endParaRPr>
          </a:p>
          <a:p>
            <a:pPr indent="-342900" lvl="0" marL="457200" rtl="0" algn="l">
              <a:lnSpc>
                <a:spcPct val="115000"/>
              </a:lnSpc>
              <a:spcBef>
                <a:spcPts val="0"/>
              </a:spcBef>
              <a:spcAft>
                <a:spcPts val="0"/>
              </a:spcAft>
              <a:buClr>
                <a:schemeClr val="lt1"/>
              </a:buClr>
              <a:buSzPts val="1800"/>
              <a:buFont typeface="Georgia"/>
              <a:buChar char="●"/>
            </a:pPr>
            <a:r>
              <a:rPr lang="en">
                <a:solidFill>
                  <a:schemeClr val="lt1"/>
                </a:solidFill>
                <a:latin typeface="Georgia"/>
                <a:ea typeface="Georgia"/>
                <a:cs typeface="Georgia"/>
                <a:sym typeface="Georgia"/>
              </a:rPr>
              <a:t>Add fun magic stuff and other interactable items</a:t>
            </a:r>
            <a:endParaRPr>
              <a:solidFill>
                <a:schemeClr val="lt1"/>
              </a:solidFill>
              <a:latin typeface="Georgia"/>
              <a:ea typeface="Georgia"/>
              <a:cs typeface="Georgia"/>
              <a:sym typeface="Georgia"/>
            </a:endParaRPr>
          </a:p>
          <a:p>
            <a:pPr indent="-342900" lvl="0" marL="457200" rtl="0" algn="l">
              <a:lnSpc>
                <a:spcPct val="115000"/>
              </a:lnSpc>
              <a:spcBef>
                <a:spcPts val="0"/>
              </a:spcBef>
              <a:spcAft>
                <a:spcPts val="0"/>
              </a:spcAft>
              <a:buClr>
                <a:schemeClr val="lt1"/>
              </a:buClr>
              <a:buSzPts val="1800"/>
              <a:buFont typeface="Georgia"/>
              <a:buChar char="●"/>
            </a:pPr>
            <a:r>
              <a:rPr lang="en">
                <a:solidFill>
                  <a:schemeClr val="lt1"/>
                </a:solidFill>
                <a:latin typeface="Georgia"/>
                <a:ea typeface="Georgia"/>
                <a:cs typeface="Georgia"/>
                <a:sym typeface="Georgia"/>
              </a:rPr>
              <a:t>Better performance AI for Mister the cat</a:t>
            </a:r>
            <a:endParaRPr>
              <a:solidFill>
                <a:schemeClr val="lt1"/>
              </a:solidFill>
              <a:latin typeface="Georgia"/>
              <a:ea typeface="Georgia"/>
              <a:cs typeface="Georgia"/>
              <a:sym typeface="Georgia"/>
            </a:endParaRPr>
          </a:p>
          <a:p>
            <a:pPr indent="-342900" lvl="0" marL="457200" rtl="0" algn="l">
              <a:lnSpc>
                <a:spcPct val="115000"/>
              </a:lnSpc>
              <a:spcBef>
                <a:spcPts val="0"/>
              </a:spcBef>
              <a:spcAft>
                <a:spcPts val="0"/>
              </a:spcAft>
              <a:buClr>
                <a:schemeClr val="lt1"/>
              </a:buClr>
              <a:buSzPts val="1800"/>
              <a:buFont typeface="Georgia"/>
              <a:buChar char="●"/>
            </a:pPr>
            <a:r>
              <a:rPr lang="en">
                <a:solidFill>
                  <a:schemeClr val="lt1"/>
                </a:solidFill>
                <a:latin typeface="Georgia"/>
                <a:ea typeface="Georgia"/>
                <a:cs typeface="Georgia"/>
                <a:sym typeface="Georgia"/>
              </a:rPr>
              <a:t>Perhaps multiplayer?</a:t>
            </a:r>
            <a:endParaRPr>
              <a:solidFill>
                <a:schemeClr val="lt1"/>
              </a:solidFill>
              <a:latin typeface="Georgia"/>
              <a:ea typeface="Georgia"/>
              <a:cs typeface="Georgia"/>
              <a:sym typeface="Georgia"/>
            </a:endParaRPr>
          </a:p>
          <a:p>
            <a:pPr indent="-342900" lvl="0" marL="457200" rtl="0" algn="l">
              <a:lnSpc>
                <a:spcPct val="115000"/>
              </a:lnSpc>
              <a:spcBef>
                <a:spcPts val="0"/>
              </a:spcBef>
              <a:spcAft>
                <a:spcPts val="0"/>
              </a:spcAft>
              <a:buClr>
                <a:schemeClr val="lt1"/>
              </a:buClr>
              <a:buSzPts val="1800"/>
              <a:buFont typeface="Georgia"/>
              <a:buChar char="●"/>
            </a:pPr>
            <a:r>
              <a:rPr lang="en">
                <a:solidFill>
                  <a:schemeClr val="lt1"/>
                </a:solidFill>
                <a:latin typeface="Georgia"/>
                <a:ea typeface="Georgia"/>
                <a:cs typeface="Georgia"/>
                <a:sym typeface="Georgia"/>
              </a:rPr>
              <a:t>More trash assets</a:t>
            </a:r>
            <a:endParaRPr>
              <a:solidFill>
                <a:schemeClr val="lt1"/>
              </a:solidFill>
              <a:latin typeface="Georgia"/>
              <a:ea typeface="Georgia"/>
              <a:cs typeface="Georgia"/>
              <a:sym typeface="Georgia"/>
            </a:endParaRPr>
          </a:p>
          <a:p>
            <a:pPr indent="0" lvl="0" marL="0" rtl="0" algn="l">
              <a:lnSpc>
                <a:spcPct val="115000"/>
              </a:lnSpc>
              <a:spcBef>
                <a:spcPts val="1600"/>
              </a:spcBef>
              <a:spcAft>
                <a:spcPts val="1600"/>
              </a:spcAft>
              <a:buNone/>
            </a:pPr>
            <a:r>
              <a:t/>
            </a:r>
            <a:endParaRPr>
              <a:solidFill>
                <a:srgbClr val="434343"/>
              </a:solidFill>
              <a:latin typeface="Georgia"/>
              <a:ea typeface="Georgia"/>
              <a:cs typeface="Georgia"/>
              <a:sym typeface="Georgi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62" name="Shape 62"/>
        <p:cNvGrpSpPr/>
        <p:nvPr/>
      </p:nvGrpSpPr>
      <p:grpSpPr>
        <a:xfrm>
          <a:off x="0" y="0"/>
          <a:ext cx="0" cy="0"/>
          <a:chOff x="0" y="0"/>
          <a:chExt cx="0" cy="0"/>
        </a:xfrm>
      </p:grpSpPr>
      <p:sp>
        <p:nvSpPr>
          <p:cNvPr id="63" name="Google Shape;63;p14"/>
          <p:cNvSpPr/>
          <p:nvPr/>
        </p:nvSpPr>
        <p:spPr>
          <a:xfrm>
            <a:off x="362850" y="3238275"/>
            <a:ext cx="4561800" cy="4056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4" name="Google Shape;64;p14"/>
          <p:cNvSpPr/>
          <p:nvPr/>
        </p:nvSpPr>
        <p:spPr>
          <a:xfrm>
            <a:off x="311700" y="2755650"/>
            <a:ext cx="2050500" cy="4056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5" name="Google Shape;65;p14"/>
          <p:cNvSpPr/>
          <p:nvPr/>
        </p:nvSpPr>
        <p:spPr>
          <a:xfrm>
            <a:off x="311700" y="1152475"/>
            <a:ext cx="8001300" cy="5211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6" name="Google Shape;66;p14"/>
          <p:cNvSpPr/>
          <p:nvPr/>
        </p:nvSpPr>
        <p:spPr>
          <a:xfrm>
            <a:off x="362850" y="1716900"/>
            <a:ext cx="2849400" cy="4056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7" name="Google Shape;67;p14"/>
          <p:cNvSpPr/>
          <p:nvPr/>
        </p:nvSpPr>
        <p:spPr>
          <a:xfrm>
            <a:off x="387325" y="2236275"/>
            <a:ext cx="2262300" cy="4056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8" name="Google Shape;68;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Kyler - Team Lead. Project Architecture, Sound, and Player/Trash Mechanics.</a:t>
            </a:r>
            <a:endParaRPr>
              <a:solidFill>
                <a:srgbClr val="FFFFFF"/>
              </a:solidFill>
              <a:latin typeface="Georgia"/>
              <a:ea typeface="Georgia"/>
              <a:cs typeface="Georgia"/>
              <a:sym typeface="Georgia"/>
            </a:endParaRPr>
          </a:p>
          <a:p>
            <a:pPr indent="0" lvl="0" marL="0" rtl="0" algn="l">
              <a:spcBef>
                <a:spcPts val="1600"/>
              </a:spcBef>
              <a:spcAft>
                <a:spcPts val="0"/>
              </a:spcAft>
              <a:buNone/>
            </a:pPr>
            <a:r>
              <a:rPr lang="en">
                <a:solidFill>
                  <a:srgbClr val="FFFFFF"/>
                </a:solidFill>
                <a:latin typeface="Georgia"/>
                <a:ea typeface="Georgia"/>
                <a:cs typeface="Georgia"/>
                <a:sym typeface="Georgia"/>
              </a:rPr>
              <a:t>Alex - UI/UX and AI Lead.</a:t>
            </a:r>
            <a:endParaRPr>
              <a:solidFill>
                <a:srgbClr val="FFFFFF"/>
              </a:solidFill>
              <a:latin typeface="Georgia"/>
              <a:ea typeface="Georgia"/>
              <a:cs typeface="Georgia"/>
              <a:sym typeface="Georgia"/>
            </a:endParaRPr>
          </a:p>
          <a:p>
            <a:pPr indent="0" lvl="0" marL="0" rtl="0" algn="l">
              <a:spcBef>
                <a:spcPts val="1600"/>
              </a:spcBef>
              <a:spcAft>
                <a:spcPts val="0"/>
              </a:spcAft>
              <a:buNone/>
            </a:pPr>
            <a:r>
              <a:rPr lang="en">
                <a:solidFill>
                  <a:srgbClr val="FFFFFF"/>
                </a:solidFill>
                <a:latin typeface="Georgia"/>
                <a:ea typeface="Georgia"/>
                <a:cs typeface="Georgia"/>
                <a:sym typeface="Georgia"/>
              </a:rPr>
              <a:t>Nick - Backend Lead.</a:t>
            </a:r>
            <a:endParaRPr>
              <a:solidFill>
                <a:srgbClr val="FFFFFF"/>
              </a:solidFill>
              <a:latin typeface="Georgia"/>
              <a:ea typeface="Georgia"/>
              <a:cs typeface="Georgia"/>
              <a:sym typeface="Georgia"/>
            </a:endParaRPr>
          </a:p>
          <a:p>
            <a:pPr indent="0" lvl="0" marL="0" rtl="0" algn="l">
              <a:spcBef>
                <a:spcPts val="1600"/>
              </a:spcBef>
              <a:spcAft>
                <a:spcPts val="0"/>
              </a:spcAft>
              <a:buNone/>
            </a:pPr>
            <a:r>
              <a:rPr lang="en">
                <a:solidFill>
                  <a:srgbClr val="FFFFFF"/>
                </a:solidFill>
                <a:latin typeface="Georgia"/>
                <a:ea typeface="Georgia"/>
                <a:cs typeface="Georgia"/>
                <a:sym typeface="Georgia"/>
              </a:rPr>
              <a:t>Berkley - Art Lead.</a:t>
            </a:r>
            <a:endParaRPr>
              <a:solidFill>
                <a:srgbClr val="FFFFFF"/>
              </a:solidFill>
              <a:latin typeface="Georgia"/>
              <a:ea typeface="Georgia"/>
              <a:cs typeface="Georgia"/>
              <a:sym typeface="Georgia"/>
            </a:endParaRPr>
          </a:p>
          <a:p>
            <a:pPr indent="0" lvl="0" marL="0" rtl="0" algn="l">
              <a:spcBef>
                <a:spcPts val="1600"/>
              </a:spcBef>
              <a:spcAft>
                <a:spcPts val="1600"/>
              </a:spcAft>
              <a:buNone/>
            </a:pPr>
            <a:r>
              <a:rPr lang="en">
                <a:solidFill>
                  <a:srgbClr val="FFFFFF"/>
                </a:solidFill>
                <a:latin typeface="Georgia"/>
                <a:ea typeface="Georgia"/>
                <a:cs typeface="Georgia"/>
                <a:sym typeface="Georgia"/>
              </a:rPr>
              <a:t>Ryan - Lead Designer. Level layout designs.</a:t>
            </a:r>
            <a:endParaRPr>
              <a:solidFill>
                <a:srgbClr val="FFFFFF"/>
              </a:solidFill>
              <a:latin typeface="Georgia"/>
              <a:ea typeface="Georgia"/>
              <a:cs typeface="Georgia"/>
              <a:sym typeface="Georgia"/>
            </a:endParaRPr>
          </a:p>
        </p:txBody>
      </p:sp>
      <p:sp>
        <p:nvSpPr>
          <p:cNvPr id="69" name="Google Shape;69;p14"/>
          <p:cNvSpPr/>
          <p:nvPr/>
        </p:nvSpPr>
        <p:spPr>
          <a:xfrm>
            <a:off x="311700" y="501725"/>
            <a:ext cx="1983000" cy="5727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0" name="Google Shape;7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u="sng">
                <a:solidFill>
                  <a:srgbClr val="FFFFFF"/>
                </a:solidFill>
                <a:latin typeface="Georgia"/>
                <a:ea typeface="Georgia"/>
                <a:cs typeface="Georgia"/>
                <a:sym typeface="Georgia"/>
              </a:rPr>
              <a:t>The Team</a:t>
            </a:r>
            <a:endParaRPr b="1" u="sng">
              <a:solidFill>
                <a:srgbClr val="FFFFFF"/>
              </a:solidFill>
              <a:latin typeface="Georgia"/>
              <a:ea typeface="Georgia"/>
              <a:cs typeface="Georgia"/>
              <a:sym typeface="Georgi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74" name="Shape 74"/>
        <p:cNvGrpSpPr/>
        <p:nvPr/>
      </p:nvGrpSpPr>
      <p:grpSpPr>
        <a:xfrm>
          <a:off x="0" y="0"/>
          <a:ext cx="0" cy="0"/>
          <a:chOff x="0" y="0"/>
          <a:chExt cx="0" cy="0"/>
        </a:xfrm>
      </p:grpSpPr>
      <p:sp>
        <p:nvSpPr>
          <p:cNvPr id="75" name="Google Shape;75;p15"/>
          <p:cNvSpPr/>
          <p:nvPr/>
        </p:nvSpPr>
        <p:spPr>
          <a:xfrm>
            <a:off x="350625" y="528575"/>
            <a:ext cx="3840000" cy="4788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6" name="Google Shape;76;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Peril in the Pizza Palace</a:t>
            </a:r>
            <a:endParaRPr>
              <a:solidFill>
                <a:srgbClr val="FFFFFF"/>
              </a:solidFill>
              <a:latin typeface="Georgia"/>
              <a:ea typeface="Georgia"/>
              <a:cs typeface="Georgia"/>
              <a:sym typeface="Georgia"/>
            </a:endParaRPr>
          </a:p>
        </p:txBody>
      </p:sp>
      <p:pic>
        <p:nvPicPr>
          <p:cNvPr id="77" name="Google Shape;77;p15"/>
          <p:cNvPicPr preferRelativeResize="0"/>
          <p:nvPr/>
        </p:nvPicPr>
        <p:blipFill rotWithShape="1">
          <a:blip r:embed="rId4">
            <a:alphaModFix/>
          </a:blip>
          <a:srcRect b="14542" l="10527" r="57395" t="18777"/>
          <a:stretch/>
        </p:blipFill>
        <p:spPr>
          <a:xfrm>
            <a:off x="4474150" y="311875"/>
            <a:ext cx="3751720" cy="2506925"/>
          </a:xfrm>
          <a:prstGeom prst="rect">
            <a:avLst/>
          </a:prstGeom>
          <a:noFill/>
          <a:ln>
            <a:noFill/>
          </a:ln>
        </p:spPr>
      </p:pic>
      <p:pic>
        <p:nvPicPr>
          <p:cNvPr id="78" name="Google Shape;78;p15"/>
          <p:cNvPicPr preferRelativeResize="0"/>
          <p:nvPr/>
        </p:nvPicPr>
        <p:blipFill>
          <a:blip r:embed="rId5">
            <a:alphaModFix/>
          </a:blip>
          <a:stretch>
            <a:fillRect/>
          </a:stretch>
        </p:blipFill>
        <p:spPr>
          <a:xfrm>
            <a:off x="631625" y="3002225"/>
            <a:ext cx="3655032" cy="2036176"/>
          </a:xfrm>
          <a:prstGeom prst="rect">
            <a:avLst/>
          </a:prstGeom>
          <a:noFill/>
          <a:ln>
            <a:noFill/>
          </a:ln>
        </p:spPr>
      </p:pic>
      <p:pic>
        <p:nvPicPr>
          <p:cNvPr id="79" name="Google Shape;79;p15"/>
          <p:cNvPicPr preferRelativeResize="0"/>
          <p:nvPr/>
        </p:nvPicPr>
        <p:blipFill rotWithShape="1">
          <a:blip r:embed="rId6">
            <a:alphaModFix/>
          </a:blip>
          <a:srcRect b="30082" l="8576" r="55434" t="10372"/>
          <a:stretch/>
        </p:blipFill>
        <p:spPr>
          <a:xfrm>
            <a:off x="4720850" y="2932475"/>
            <a:ext cx="3959872" cy="2105935"/>
          </a:xfrm>
          <a:prstGeom prst="rect">
            <a:avLst/>
          </a:prstGeom>
          <a:noFill/>
          <a:ln>
            <a:noFill/>
          </a:ln>
        </p:spPr>
      </p:pic>
      <p:pic>
        <p:nvPicPr>
          <p:cNvPr id="80" name="Google Shape;80;p15"/>
          <p:cNvPicPr preferRelativeResize="0"/>
          <p:nvPr/>
        </p:nvPicPr>
        <p:blipFill rotWithShape="1">
          <a:blip r:embed="rId7">
            <a:alphaModFix/>
          </a:blip>
          <a:srcRect b="14202" l="9404" r="52366" t="18647"/>
          <a:stretch/>
        </p:blipFill>
        <p:spPr>
          <a:xfrm>
            <a:off x="608100" y="1007275"/>
            <a:ext cx="3208621" cy="18115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84" name="Shape 84"/>
        <p:cNvGrpSpPr/>
        <p:nvPr/>
      </p:nvGrpSpPr>
      <p:grpSpPr>
        <a:xfrm>
          <a:off x="0" y="0"/>
          <a:ext cx="0" cy="0"/>
          <a:chOff x="0" y="0"/>
          <a:chExt cx="0" cy="0"/>
        </a:xfrm>
      </p:grpSpPr>
      <p:sp>
        <p:nvSpPr>
          <p:cNvPr id="85" name="Google Shape;85;p16"/>
          <p:cNvSpPr/>
          <p:nvPr/>
        </p:nvSpPr>
        <p:spPr>
          <a:xfrm>
            <a:off x="339375" y="494700"/>
            <a:ext cx="1698600" cy="5229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 name="Google Shape;86;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Summary</a:t>
            </a:r>
            <a:endParaRPr>
              <a:solidFill>
                <a:srgbClr val="FFFFFF"/>
              </a:solidFill>
              <a:latin typeface="Georgia"/>
              <a:ea typeface="Georgia"/>
              <a:cs typeface="Georgia"/>
              <a:sym typeface="Georgia"/>
            </a:endParaRPr>
          </a:p>
        </p:txBody>
      </p:sp>
      <p:sp>
        <p:nvSpPr>
          <p:cNvPr id="87" name="Google Shape;87;p16"/>
          <p:cNvSpPr/>
          <p:nvPr/>
        </p:nvSpPr>
        <p:spPr>
          <a:xfrm>
            <a:off x="479575" y="1166400"/>
            <a:ext cx="4921200" cy="8004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8" name="Google Shape;88;p16"/>
          <p:cNvSpPr/>
          <p:nvPr/>
        </p:nvSpPr>
        <p:spPr>
          <a:xfrm>
            <a:off x="436250" y="2171550"/>
            <a:ext cx="8170200" cy="8004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9" name="Google Shape;89;p16"/>
          <p:cNvSpPr/>
          <p:nvPr/>
        </p:nvSpPr>
        <p:spPr>
          <a:xfrm>
            <a:off x="457550" y="3295450"/>
            <a:ext cx="8127600" cy="8004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pic>
        <p:nvPicPr>
          <p:cNvPr id="90" name="Google Shape;90;p16"/>
          <p:cNvPicPr preferRelativeResize="0"/>
          <p:nvPr/>
        </p:nvPicPr>
        <p:blipFill>
          <a:blip r:embed="rId4">
            <a:alphaModFix/>
          </a:blip>
          <a:stretch>
            <a:fillRect/>
          </a:stretch>
        </p:blipFill>
        <p:spPr>
          <a:xfrm>
            <a:off x="6142126" y="209900"/>
            <a:ext cx="2421601" cy="1756900"/>
          </a:xfrm>
          <a:prstGeom prst="rect">
            <a:avLst/>
          </a:prstGeom>
          <a:noFill/>
          <a:ln>
            <a:noFill/>
          </a:ln>
        </p:spPr>
      </p:pic>
      <p:sp>
        <p:nvSpPr>
          <p:cNvPr id="91" name="Google Shape;91;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rgbClr val="FFFFFF"/>
              </a:buClr>
              <a:buSzPts val="1600"/>
              <a:buFont typeface="Georgia"/>
              <a:buChar char="●"/>
            </a:pPr>
            <a:r>
              <a:rPr b="1" lang="en" sz="1600">
                <a:solidFill>
                  <a:srgbClr val="FFFFFF"/>
                </a:solidFill>
                <a:latin typeface="Georgia"/>
                <a:ea typeface="Georgia"/>
                <a:cs typeface="Georgia"/>
                <a:sym typeface="Georgia"/>
              </a:rPr>
              <a:t>Theme: </a:t>
            </a:r>
            <a:endParaRPr b="1" sz="1600">
              <a:solidFill>
                <a:srgbClr val="FFFFFF"/>
              </a:solidFill>
              <a:latin typeface="Georgia"/>
              <a:ea typeface="Georgia"/>
              <a:cs typeface="Georgia"/>
              <a:sym typeface="Georgia"/>
            </a:endParaRPr>
          </a:p>
          <a:p>
            <a:pPr indent="-304800" lvl="1" marL="914400" rtl="0" algn="l">
              <a:lnSpc>
                <a:spcPct val="100000"/>
              </a:lnSpc>
              <a:spcBef>
                <a:spcPts val="0"/>
              </a:spcBef>
              <a:spcAft>
                <a:spcPts val="0"/>
              </a:spcAft>
              <a:buClr>
                <a:srgbClr val="FFFFFF"/>
              </a:buClr>
              <a:buSzPts val="1200"/>
              <a:buFont typeface="Georgia"/>
              <a:buChar char="○"/>
            </a:pPr>
            <a:r>
              <a:rPr lang="en" sz="1200">
                <a:solidFill>
                  <a:srgbClr val="FFFFFF"/>
                </a:solidFill>
                <a:latin typeface="Georgia"/>
                <a:ea typeface="Georgia"/>
                <a:cs typeface="Georgia"/>
                <a:sym typeface="Georgia"/>
              </a:rPr>
              <a:t>Dresden files, 1 player, trash-pickup simulator/horror game</a:t>
            </a:r>
            <a:endParaRPr sz="1200">
              <a:solidFill>
                <a:srgbClr val="FFFFFF"/>
              </a:solidFill>
              <a:latin typeface="Georgia"/>
              <a:ea typeface="Georgia"/>
              <a:cs typeface="Georgia"/>
              <a:sym typeface="Georgia"/>
            </a:endParaRPr>
          </a:p>
          <a:p>
            <a:pPr indent="-304800" lvl="1" marL="914400" rtl="0" algn="l">
              <a:lnSpc>
                <a:spcPct val="100000"/>
              </a:lnSpc>
              <a:spcBef>
                <a:spcPts val="0"/>
              </a:spcBef>
              <a:spcAft>
                <a:spcPts val="0"/>
              </a:spcAft>
              <a:buClr>
                <a:srgbClr val="FFFFFF"/>
              </a:buClr>
              <a:buSzPts val="1200"/>
              <a:buFont typeface="Georgia"/>
              <a:buChar char="○"/>
            </a:pPr>
            <a:r>
              <a:rPr lang="en" sz="1200">
                <a:solidFill>
                  <a:srgbClr val="FFFFFF"/>
                </a:solidFill>
                <a:latin typeface="Georgia"/>
                <a:ea typeface="Georgia"/>
                <a:cs typeface="Georgia"/>
                <a:sym typeface="Georgia"/>
              </a:rPr>
              <a:t>3</a:t>
            </a:r>
            <a:r>
              <a:rPr lang="en" sz="1200">
                <a:solidFill>
                  <a:srgbClr val="FFFFFF"/>
                </a:solidFill>
                <a:latin typeface="Georgia"/>
                <a:ea typeface="Georgia"/>
                <a:cs typeface="Georgia"/>
                <a:sym typeface="Georgia"/>
              </a:rPr>
              <a:t>D horror feel for art</a:t>
            </a:r>
            <a:endParaRPr sz="1200">
              <a:solidFill>
                <a:srgbClr val="FFFFFF"/>
              </a:solidFill>
              <a:latin typeface="Georgia"/>
              <a:ea typeface="Georgia"/>
              <a:cs typeface="Georgia"/>
              <a:sym typeface="Georgia"/>
            </a:endParaRPr>
          </a:p>
          <a:p>
            <a:pPr indent="0" lvl="0" marL="914400" rtl="0" algn="l">
              <a:lnSpc>
                <a:spcPct val="100000"/>
              </a:lnSpc>
              <a:spcBef>
                <a:spcPts val="0"/>
              </a:spcBef>
              <a:spcAft>
                <a:spcPts val="0"/>
              </a:spcAft>
              <a:buNone/>
            </a:pPr>
            <a:r>
              <a:t/>
            </a:r>
            <a:endParaRPr sz="1200">
              <a:solidFill>
                <a:srgbClr val="FFFFFF"/>
              </a:solidFill>
              <a:latin typeface="Georgia"/>
              <a:ea typeface="Georgia"/>
              <a:cs typeface="Georgia"/>
              <a:sym typeface="Georgia"/>
            </a:endParaRPr>
          </a:p>
          <a:p>
            <a:pPr indent="0" lvl="0" marL="914400" rtl="0" algn="l">
              <a:lnSpc>
                <a:spcPct val="100000"/>
              </a:lnSpc>
              <a:spcBef>
                <a:spcPts val="0"/>
              </a:spcBef>
              <a:spcAft>
                <a:spcPts val="0"/>
              </a:spcAft>
              <a:buNone/>
            </a:pPr>
            <a:r>
              <a:t/>
            </a:r>
            <a:endParaRPr sz="1200">
              <a:solidFill>
                <a:srgbClr val="FFFFFF"/>
              </a:solidFill>
              <a:latin typeface="Georgia"/>
              <a:ea typeface="Georgia"/>
              <a:cs typeface="Georgia"/>
              <a:sym typeface="Georgia"/>
            </a:endParaRPr>
          </a:p>
          <a:p>
            <a:pPr indent="-330200" lvl="0" marL="457200" rtl="0" algn="l">
              <a:lnSpc>
                <a:spcPct val="100000"/>
              </a:lnSpc>
              <a:spcBef>
                <a:spcPts val="0"/>
              </a:spcBef>
              <a:spcAft>
                <a:spcPts val="0"/>
              </a:spcAft>
              <a:buClr>
                <a:srgbClr val="FFFFFF"/>
              </a:buClr>
              <a:buSzPts val="1600"/>
              <a:buFont typeface="Georgia"/>
              <a:buChar char="●"/>
            </a:pPr>
            <a:r>
              <a:rPr b="1" lang="en" sz="1600">
                <a:solidFill>
                  <a:srgbClr val="FFFFFF"/>
                </a:solidFill>
                <a:latin typeface="Georgia"/>
                <a:ea typeface="Georgia"/>
                <a:cs typeface="Georgia"/>
                <a:sym typeface="Georgia"/>
              </a:rPr>
              <a:t>Intro Statement: </a:t>
            </a:r>
            <a:endParaRPr b="1" sz="1600">
              <a:solidFill>
                <a:srgbClr val="FFFFFF"/>
              </a:solidFill>
              <a:latin typeface="Georgia"/>
              <a:ea typeface="Georgia"/>
              <a:cs typeface="Georgia"/>
              <a:sym typeface="Georgia"/>
            </a:endParaRPr>
          </a:p>
          <a:p>
            <a:pPr indent="-304800" lvl="1" marL="914400" rtl="0" algn="l">
              <a:lnSpc>
                <a:spcPct val="115000"/>
              </a:lnSpc>
              <a:spcBef>
                <a:spcPts val="0"/>
              </a:spcBef>
              <a:spcAft>
                <a:spcPts val="0"/>
              </a:spcAft>
              <a:buClr>
                <a:srgbClr val="FFFFFF"/>
              </a:buClr>
              <a:buSzPts val="1200"/>
              <a:buFont typeface="Georgia"/>
              <a:buChar char="○"/>
            </a:pPr>
            <a:r>
              <a:rPr i="1" lang="en" sz="1200">
                <a:solidFill>
                  <a:srgbClr val="FFFFFF"/>
                </a:solidFill>
                <a:latin typeface="Georgia"/>
                <a:ea typeface="Georgia"/>
                <a:cs typeface="Georgia"/>
                <a:sym typeface="Georgia"/>
              </a:rPr>
              <a:t>“Look for trash in the apartment. When you find some, pick it up and drop it into the trash can! But watch out for the cat. You better be ready to run or hide....”</a:t>
            </a:r>
            <a:endParaRPr i="1" sz="1200">
              <a:solidFill>
                <a:srgbClr val="FFFFFF"/>
              </a:solidFill>
              <a:latin typeface="Georgia"/>
              <a:ea typeface="Georgia"/>
              <a:cs typeface="Georgia"/>
              <a:sym typeface="Georgia"/>
            </a:endParaRPr>
          </a:p>
          <a:p>
            <a:pPr indent="0" lvl="0" marL="914400" rtl="0" algn="l">
              <a:lnSpc>
                <a:spcPct val="115000"/>
              </a:lnSpc>
              <a:spcBef>
                <a:spcPts val="0"/>
              </a:spcBef>
              <a:spcAft>
                <a:spcPts val="0"/>
              </a:spcAft>
              <a:buNone/>
            </a:pPr>
            <a:r>
              <a:t/>
            </a:r>
            <a:endParaRPr sz="1200">
              <a:solidFill>
                <a:srgbClr val="FFFFFF"/>
              </a:solidFill>
              <a:latin typeface="Georgia"/>
              <a:ea typeface="Georgia"/>
              <a:cs typeface="Georgia"/>
              <a:sym typeface="Georgia"/>
            </a:endParaRPr>
          </a:p>
          <a:p>
            <a:pPr indent="0" lvl="0" marL="914400" rtl="0" algn="l">
              <a:lnSpc>
                <a:spcPct val="115000"/>
              </a:lnSpc>
              <a:spcBef>
                <a:spcPts val="0"/>
              </a:spcBef>
              <a:spcAft>
                <a:spcPts val="0"/>
              </a:spcAft>
              <a:buNone/>
            </a:pPr>
            <a:r>
              <a:t/>
            </a:r>
            <a:endParaRPr sz="1200">
              <a:solidFill>
                <a:srgbClr val="FFFFFF"/>
              </a:solidFill>
              <a:latin typeface="Georgia"/>
              <a:ea typeface="Georgia"/>
              <a:cs typeface="Georgia"/>
              <a:sym typeface="Georgia"/>
            </a:endParaRPr>
          </a:p>
          <a:p>
            <a:pPr indent="-330200" lvl="0" marL="457200" rtl="0" algn="l">
              <a:lnSpc>
                <a:spcPct val="100000"/>
              </a:lnSpc>
              <a:spcBef>
                <a:spcPts val="0"/>
              </a:spcBef>
              <a:spcAft>
                <a:spcPts val="0"/>
              </a:spcAft>
              <a:buClr>
                <a:srgbClr val="FFFFFF"/>
              </a:buClr>
              <a:buSzPts val="1600"/>
              <a:buChar char="●"/>
            </a:pPr>
            <a:r>
              <a:rPr b="1" lang="en" sz="1600">
                <a:solidFill>
                  <a:srgbClr val="FFFFFF"/>
                </a:solidFill>
                <a:latin typeface="Georgia"/>
                <a:ea typeface="Georgia"/>
                <a:cs typeface="Georgia"/>
                <a:sym typeface="Georgia"/>
              </a:rPr>
              <a:t>Interactive items:</a:t>
            </a:r>
            <a:r>
              <a:rPr lang="en" sz="1600">
                <a:solidFill>
                  <a:srgbClr val="FFFFFF"/>
                </a:solidFill>
                <a:latin typeface="Georgia"/>
                <a:ea typeface="Georgia"/>
                <a:cs typeface="Georgia"/>
                <a:sym typeface="Georgia"/>
              </a:rPr>
              <a:t> </a:t>
            </a:r>
            <a:endParaRPr sz="1600">
              <a:solidFill>
                <a:srgbClr val="FFFFFF"/>
              </a:solidFill>
              <a:latin typeface="Georgia"/>
              <a:ea typeface="Georgia"/>
              <a:cs typeface="Georgia"/>
              <a:sym typeface="Georgia"/>
            </a:endParaRPr>
          </a:p>
          <a:p>
            <a:pPr indent="-304800" lvl="1" marL="914400" rtl="0" algn="l">
              <a:lnSpc>
                <a:spcPct val="100000"/>
              </a:lnSpc>
              <a:spcBef>
                <a:spcPts val="0"/>
              </a:spcBef>
              <a:spcAft>
                <a:spcPts val="0"/>
              </a:spcAft>
              <a:buClr>
                <a:srgbClr val="FFFFFF"/>
              </a:buClr>
              <a:buSzPts val="1200"/>
              <a:buFont typeface="Georgia"/>
              <a:buChar char="○"/>
            </a:pPr>
            <a:r>
              <a:rPr lang="en" sz="1200">
                <a:solidFill>
                  <a:srgbClr val="FFFFFF"/>
                </a:solidFill>
                <a:latin typeface="Georgia"/>
                <a:ea typeface="Georgia"/>
                <a:cs typeface="Georgia"/>
                <a:sym typeface="Georgia"/>
              </a:rPr>
              <a:t>Trash items have a pulse effect on their shader so they are easier to spot. If the crosshair is on the trash and the player is in range, the player can hold left click to hold the trash in front of them.</a:t>
            </a:r>
            <a:endParaRPr sz="1200">
              <a:solidFill>
                <a:srgbClr val="FFFFFF"/>
              </a:solidFill>
              <a:latin typeface="Georgia"/>
              <a:ea typeface="Georgia"/>
              <a:cs typeface="Georgia"/>
              <a:sym typeface="Georgi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95" name="Shape 95"/>
        <p:cNvGrpSpPr/>
        <p:nvPr/>
      </p:nvGrpSpPr>
      <p:grpSpPr>
        <a:xfrm>
          <a:off x="0" y="0"/>
          <a:ext cx="0" cy="0"/>
          <a:chOff x="0" y="0"/>
          <a:chExt cx="0" cy="0"/>
        </a:xfrm>
      </p:grpSpPr>
      <p:sp>
        <p:nvSpPr>
          <p:cNvPr id="96" name="Google Shape;96;p17"/>
          <p:cNvSpPr/>
          <p:nvPr/>
        </p:nvSpPr>
        <p:spPr>
          <a:xfrm>
            <a:off x="146575" y="846950"/>
            <a:ext cx="3004500" cy="4893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7" name="Google Shape;97;p17"/>
          <p:cNvSpPr txBox="1"/>
          <p:nvPr>
            <p:ph type="title"/>
          </p:nvPr>
        </p:nvSpPr>
        <p:spPr>
          <a:xfrm>
            <a:off x="146575" y="763388"/>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Original Concepts</a:t>
            </a:r>
            <a:endParaRPr>
              <a:solidFill>
                <a:srgbClr val="FFFFFF"/>
              </a:solidFill>
              <a:latin typeface="Georgia"/>
              <a:ea typeface="Georgia"/>
              <a:cs typeface="Georgia"/>
              <a:sym typeface="Georgia"/>
            </a:endParaRPr>
          </a:p>
        </p:txBody>
      </p:sp>
      <p:pic>
        <p:nvPicPr>
          <p:cNvPr id="98" name="Google Shape;98;p17"/>
          <p:cNvPicPr preferRelativeResize="0"/>
          <p:nvPr/>
        </p:nvPicPr>
        <p:blipFill>
          <a:blip r:embed="rId4">
            <a:alphaModFix/>
          </a:blip>
          <a:stretch>
            <a:fillRect/>
          </a:stretch>
        </p:blipFill>
        <p:spPr>
          <a:xfrm>
            <a:off x="119950" y="1483538"/>
            <a:ext cx="4290448" cy="3502611"/>
          </a:xfrm>
          <a:prstGeom prst="rect">
            <a:avLst/>
          </a:prstGeom>
          <a:noFill/>
          <a:ln>
            <a:noFill/>
          </a:ln>
        </p:spPr>
      </p:pic>
      <p:pic>
        <p:nvPicPr>
          <p:cNvPr id="99" name="Google Shape;99;p17"/>
          <p:cNvPicPr preferRelativeResize="0"/>
          <p:nvPr/>
        </p:nvPicPr>
        <p:blipFill>
          <a:blip r:embed="rId5">
            <a:alphaModFix/>
          </a:blip>
          <a:stretch>
            <a:fillRect/>
          </a:stretch>
        </p:blipFill>
        <p:spPr>
          <a:xfrm>
            <a:off x="6110326" y="216125"/>
            <a:ext cx="2931226" cy="2429250"/>
          </a:xfrm>
          <a:prstGeom prst="rect">
            <a:avLst/>
          </a:prstGeom>
          <a:noFill/>
          <a:ln>
            <a:noFill/>
          </a:ln>
        </p:spPr>
      </p:pic>
      <p:pic>
        <p:nvPicPr>
          <p:cNvPr id="100" name="Google Shape;100;p17"/>
          <p:cNvPicPr preferRelativeResize="0"/>
          <p:nvPr/>
        </p:nvPicPr>
        <p:blipFill/>
        <p:spPr>
          <a:xfrm>
            <a:off x="4458463" y="216123"/>
            <a:ext cx="1522375" cy="2110925"/>
          </a:xfrm>
          <a:prstGeom prst="rect">
            <a:avLst/>
          </a:prstGeom>
          <a:noFill/>
          <a:ln>
            <a:noFill/>
          </a:ln>
        </p:spPr>
      </p:pic>
      <p:pic>
        <p:nvPicPr>
          <p:cNvPr id="101" name="Google Shape;101;p17"/>
          <p:cNvPicPr preferRelativeResize="0"/>
          <p:nvPr/>
        </p:nvPicPr>
        <p:blipFill rotWithShape="1">
          <a:blip r:embed="rId6">
            <a:alphaModFix/>
          </a:blip>
          <a:srcRect b="0" l="0" r="17891" t="8958"/>
          <a:stretch/>
        </p:blipFill>
        <p:spPr>
          <a:xfrm>
            <a:off x="4796625" y="2694075"/>
            <a:ext cx="2786099" cy="2316826"/>
          </a:xfrm>
          <a:prstGeom prst="rect">
            <a:avLst/>
          </a:prstGeom>
          <a:noFill/>
          <a:ln>
            <a:noFill/>
          </a:ln>
        </p:spPr>
      </p:pic>
      <p:pic>
        <p:nvPicPr>
          <p:cNvPr id="102" name="Google Shape;102;p17"/>
          <p:cNvPicPr preferRelativeResize="0"/>
          <p:nvPr/>
        </p:nvPicPr>
        <p:blipFill rotWithShape="1">
          <a:blip r:embed="rId6">
            <a:alphaModFix/>
          </a:blip>
          <a:srcRect b="23138" l="63804" r="17891" t="56387"/>
          <a:stretch/>
        </p:blipFill>
        <p:spPr>
          <a:xfrm>
            <a:off x="5009900" y="3939575"/>
            <a:ext cx="621074" cy="5210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06" name="Shape 106"/>
        <p:cNvGrpSpPr/>
        <p:nvPr/>
      </p:nvGrpSpPr>
      <p:grpSpPr>
        <a:xfrm>
          <a:off x="0" y="0"/>
          <a:ext cx="0" cy="0"/>
          <a:chOff x="0" y="0"/>
          <a:chExt cx="0" cy="0"/>
        </a:xfrm>
      </p:grpSpPr>
      <p:sp>
        <p:nvSpPr>
          <p:cNvPr id="107" name="Google Shape;107;p18"/>
          <p:cNvSpPr/>
          <p:nvPr/>
        </p:nvSpPr>
        <p:spPr>
          <a:xfrm>
            <a:off x="311700" y="494700"/>
            <a:ext cx="1775100" cy="5727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 name="Google Shape;108;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Gameplay</a:t>
            </a:r>
            <a:endParaRPr>
              <a:solidFill>
                <a:srgbClr val="FFFFFF"/>
              </a:solidFill>
              <a:latin typeface="Georgia"/>
              <a:ea typeface="Georgia"/>
              <a:cs typeface="Georgia"/>
              <a:sym typeface="Georgia"/>
            </a:endParaRPr>
          </a:p>
        </p:txBody>
      </p:sp>
      <p:sp>
        <p:nvSpPr>
          <p:cNvPr id="109" name="Google Shape;109;p18"/>
          <p:cNvSpPr/>
          <p:nvPr/>
        </p:nvSpPr>
        <p:spPr>
          <a:xfrm>
            <a:off x="437250" y="3002250"/>
            <a:ext cx="7362000" cy="9663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0" name="Google Shape;110;p18"/>
          <p:cNvSpPr/>
          <p:nvPr/>
        </p:nvSpPr>
        <p:spPr>
          <a:xfrm>
            <a:off x="381700" y="1809150"/>
            <a:ext cx="6096300" cy="10341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1" name="Google Shape;111;p18"/>
          <p:cNvSpPr/>
          <p:nvPr/>
        </p:nvSpPr>
        <p:spPr>
          <a:xfrm>
            <a:off x="311700" y="1123650"/>
            <a:ext cx="5897400" cy="5265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2" name="Google Shape;112;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FFFFFF"/>
                </a:solidFill>
                <a:latin typeface="Georgia"/>
                <a:ea typeface="Georgia"/>
                <a:cs typeface="Georgia"/>
                <a:sym typeface="Georgia"/>
              </a:rPr>
              <a:t>Brave the lair of the Dread Beast for a sweet, saucy slice!</a:t>
            </a:r>
            <a:endParaRPr>
              <a:solidFill>
                <a:srgbClr val="FFFFFF"/>
              </a:solidFill>
              <a:latin typeface="Georgia"/>
              <a:ea typeface="Georgia"/>
              <a:cs typeface="Georgia"/>
              <a:sym typeface="Georgia"/>
            </a:endParaRPr>
          </a:p>
          <a:p>
            <a:pPr indent="0" lvl="0" marL="0" rtl="0" algn="l">
              <a:lnSpc>
                <a:spcPct val="100000"/>
              </a:lnSpc>
              <a:spcBef>
                <a:spcPts val="0"/>
              </a:spcBef>
              <a:spcAft>
                <a:spcPts val="0"/>
              </a:spcAft>
              <a:buNone/>
            </a:pPr>
            <a:r>
              <a:t/>
            </a:r>
            <a:endParaRPr sz="2000">
              <a:solidFill>
                <a:srgbClr val="FFFFFF"/>
              </a:solidFill>
            </a:endParaRPr>
          </a:p>
          <a:p>
            <a:pPr indent="-355600" lvl="0" marL="457200" rtl="0" algn="l">
              <a:spcBef>
                <a:spcPts val="0"/>
              </a:spcBef>
              <a:spcAft>
                <a:spcPts val="0"/>
              </a:spcAft>
              <a:buClr>
                <a:srgbClr val="FFFFFF"/>
              </a:buClr>
              <a:buSzPts val="2000"/>
              <a:buFont typeface="Georgia"/>
              <a:buChar char="●"/>
            </a:pPr>
            <a:r>
              <a:rPr b="1" lang="en" sz="2000">
                <a:solidFill>
                  <a:srgbClr val="FFFFFF"/>
                </a:solidFill>
                <a:latin typeface="Georgia"/>
                <a:ea typeface="Georgia"/>
                <a:cs typeface="Georgia"/>
                <a:sym typeface="Georgia"/>
              </a:rPr>
              <a:t>Target Audience:</a:t>
            </a:r>
            <a:endParaRPr b="1" sz="2000">
              <a:solidFill>
                <a:srgbClr val="FFFFFF"/>
              </a:solidFill>
              <a:latin typeface="Georgia"/>
              <a:ea typeface="Georgia"/>
              <a:cs typeface="Georgia"/>
              <a:sym typeface="Georgia"/>
            </a:endParaRPr>
          </a:p>
          <a:p>
            <a:pPr indent="-317500" lvl="1" marL="914400" rtl="0" algn="l">
              <a:spcBef>
                <a:spcPts val="0"/>
              </a:spcBef>
              <a:spcAft>
                <a:spcPts val="0"/>
              </a:spcAft>
              <a:buClr>
                <a:srgbClr val="FFFFFF"/>
              </a:buClr>
              <a:buSzPts val="1400"/>
              <a:buFont typeface="Georgia"/>
              <a:buChar char="○"/>
            </a:pPr>
            <a:r>
              <a:rPr lang="en">
                <a:solidFill>
                  <a:srgbClr val="FFFFFF"/>
                </a:solidFill>
                <a:latin typeface="Georgia"/>
                <a:ea typeface="Georgia"/>
                <a:cs typeface="Georgia"/>
                <a:sym typeface="Georgia"/>
              </a:rPr>
              <a:t>Our game is for all ages 10+, mainly those interested in </a:t>
            </a:r>
            <a:r>
              <a:rPr lang="en">
                <a:solidFill>
                  <a:srgbClr val="FFFFFF"/>
                </a:solidFill>
                <a:latin typeface="Georgia"/>
                <a:ea typeface="Georgia"/>
                <a:cs typeface="Georgia"/>
                <a:sym typeface="Georgia"/>
              </a:rPr>
              <a:t>fantasy</a:t>
            </a:r>
            <a:endParaRPr>
              <a:solidFill>
                <a:srgbClr val="FFFFFF"/>
              </a:solidFill>
              <a:latin typeface="Georgia"/>
              <a:ea typeface="Georgia"/>
              <a:cs typeface="Georgia"/>
              <a:sym typeface="Georgia"/>
            </a:endParaRPr>
          </a:p>
          <a:p>
            <a:pPr indent="-317500" lvl="1" marL="914400" rtl="0" algn="l">
              <a:spcBef>
                <a:spcPts val="0"/>
              </a:spcBef>
              <a:spcAft>
                <a:spcPts val="0"/>
              </a:spcAft>
              <a:buClr>
                <a:srgbClr val="FFFFFF"/>
              </a:buClr>
              <a:buSzPts val="1400"/>
              <a:buFont typeface="Georgia"/>
              <a:buChar char="○"/>
            </a:pPr>
            <a:r>
              <a:rPr lang="en">
                <a:solidFill>
                  <a:srgbClr val="FFFFFF"/>
                </a:solidFill>
                <a:latin typeface="Georgia"/>
                <a:ea typeface="Georgia"/>
                <a:cs typeface="Georgia"/>
                <a:sym typeface="Georgia"/>
              </a:rPr>
              <a:t>It is a one player, 3D trash-pickup and goofy horror game</a:t>
            </a:r>
            <a:endParaRPr>
              <a:solidFill>
                <a:srgbClr val="FFFFFF"/>
              </a:solidFill>
              <a:latin typeface="Georgia"/>
              <a:ea typeface="Georgia"/>
              <a:cs typeface="Georgia"/>
              <a:sym typeface="Georgia"/>
            </a:endParaRPr>
          </a:p>
          <a:p>
            <a:pPr indent="0" lvl="0" marL="0" rtl="0" algn="l">
              <a:spcBef>
                <a:spcPts val="0"/>
              </a:spcBef>
              <a:spcAft>
                <a:spcPts val="0"/>
              </a:spcAft>
              <a:buNone/>
            </a:pPr>
            <a:r>
              <a:t/>
            </a:r>
            <a:endParaRPr>
              <a:solidFill>
                <a:srgbClr val="FFFFFF"/>
              </a:solidFill>
              <a:latin typeface="Georgia"/>
              <a:ea typeface="Georgia"/>
              <a:cs typeface="Georgia"/>
              <a:sym typeface="Georgia"/>
            </a:endParaRPr>
          </a:p>
          <a:p>
            <a:pPr indent="-355600" lvl="0" marL="457200" rtl="0" algn="l">
              <a:spcBef>
                <a:spcPts val="0"/>
              </a:spcBef>
              <a:spcAft>
                <a:spcPts val="0"/>
              </a:spcAft>
              <a:buClr>
                <a:srgbClr val="FFFFFF"/>
              </a:buClr>
              <a:buSzPts val="2000"/>
              <a:buFont typeface="Georgia"/>
              <a:buChar char="●"/>
            </a:pPr>
            <a:r>
              <a:rPr b="1" lang="en" sz="2000">
                <a:solidFill>
                  <a:srgbClr val="FFFFFF"/>
                </a:solidFill>
                <a:latin typeface="Georgia"/>
                <a:ea typeface="Georgia"/>
                <a:cs typeface="Georgia"/>
                <a:sym typeface="Georgia"/>
              </a:rPr>
              <a:t>Win condition:</a:t>
            </a:r>
            <a:endParaRPr b="1" sz="2000">
              <a:solidFill>
                <a:srgbClr val="FFFFFF"/>
              </a:solidFill>
              <a:latin typeface="Georgia"/>
              <a:ea typeface="Georgia"/>
              <a:cs typeface="Georgia"/>
              <a:sym typeface="Georgia"/>
            </a:endParaRPr>
          </a:p>
          <a:p>
            <a:pPr indent="-317500" lvl="1" marL="914400" rtl="0" algn="l">
              <a:spcBef>
                <a:spcPts val="0"/>
              </a:spcBef>
              <a:spcAft>
                <a:spcPts val="0"/>
              </a:spcAft>
              <a:buClr>
                <a:srgbClr val="FFFFFF"/>
              </a:buClr>
              <a:buSzPts val="1400"/>
              <a:buFont typeface="Georgia"/>
              <a:buChar char="○"/>
            </a:pPr>
            <a:r>
              <a:rPr lang="en">
                <a:solidFill>
                  <a:srgbClr val="FFFFFF"/>
                </a:solidFill>
                <a:latin typeface="Georgia"/>
                <a:ea typeface="Georgia"/>
                <a:cs typeface="Georgia"/>
                <a:sym typeface="Georgia"/>
              </a:rPr>
              <a:t>Throw away all of the trash in the level by putting them in the trash cans (5 items)</a:t>
            </a:r>
            <a:endParaRPr>
              <a:solidFill>
                <a:srgbClr val="FFFFFF"/>
              </a:solidFill>
              <a:latin typeface="Georgia"/>
              <a:ea typeface="Georgia"/>
              <a:cs typeface="Georgia"/>
              <a:sym typeface="Georgia"/>
            </a:endParaRPr>
          </a:p>
          <a:p>
            <a:pPr indent="-317500" lvl="1" marL="914400" rtl="0" algn="l">
              <a:spcBef>
                <a:spcPts val="0"/>
              </a:spcBef>
              <a:spcAft>
                <a:spcPts val="0"/>
              </a:spcAft>
              <a:buClr>
                <a:srgbClr val="FFFFFF"/>
              </a:buClr>
              <a:buSzPts val="1400"/>
              <a:buFont typeface="Georgia"/>
              <a:buChar char="○"/>
            </a:pPr>
            <a:r>
              <a:rPr lang="en">
                <a:solidFill>
                  <a:srgbClr val="FFFFFF"/>
                </a:solidFill>
                <a:latin typeface="Georgia"/>
                <a:ea typeface="Georgia"/>
                <a:cs typeface="Georgia"/>
                <a:sym typeface="Georgia"/>
              </a:rPr>
              <a:t>Win screen allows player to go back to title</a:t>
            </a:r>
            <a:endParaRPr>
              <a:solidFill>
                <a:srgbClr val="FFFFFF"/>
              </a:solidFill>
              <a:latin typeface="Georgia"/>
              <a:ea typeface="Georgia"/>
              <a:cs typeface="Georgia"/>
              <a:sym typeface="Georgia"/>
            </a:endParaRPr>
          </a:p>
          <a:p>
            <a:pPr indent="0" lvl="0" marL="0" rtl="0" algn="l">
              <a:spcBef>
                <a:spcPts val="1600"/>
              </a:spcBef>
              <a:spcAft>
                <a:spcPts val="0"/>
              </a:spcAft>
              <a:buNone/>
            </a:pPr>
            <a:r>
              <a:t/>
            </a:r>
            <a:endParaRPr>
              <a:solidFill>
                <a:srgbClr val="434343"/>
              </a:solidFill>
              <a:latin typeface="Georgia"/>
              <a:ea typeface="Georgia"/>
              <a:cs typeface="Georgia"/>
              <a:sym typeface="Georgia"/>
            </a:endParaRPr>
          </a:p>
          <a:p>
            <a:pPr indent="0" lvl="0" marL="457200" rtl="0" algn="l">
              <a:spcBef>
                <a:spcPts val="1600"/>
              </a:spcBef>
              <a:spcAft>
                <a:spcPts val="0"/>
              </a:spcAft>
              <a:buNone/>
            </a:pPr>
            <a:r>
              <a:t/>
            </a:r>
            <a:endParaRPr sz="1400">
              <a:solidFill>
                <a:srgbClr val="434343"/>
              </a:solidFill>
            </a:endParaRPr>
          </a:p>
          <a:p>
            <a:pPr indent="0" lvl="0" marL="0" rtl="0" algn="l">
              <a:spcBef>
                <a:spcPts val="1600"/>
              </a:spcBef>
              <a:spcAft>
                <a:spcPts val="1600"/>
              </a:spcAft>
              <a:buNone/>
            </a:pPr>
            <a:r>
              <a:t/>
            </a:r>
            <a:endParaRPr sz="1400">
              <a:solidFill>
                <a:srgbClr val="434343"/>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16" name="Shape 116"/>
        <p:cNvGrpSpPr/>
        <p:nvPr/>
      </p:nvGrpSpPr>
      <p:grpSpPr>
        <a:xfrm>
          <a:off x="0" y="0"/>
          <a:ext cx="0" cy="0"/>
          <a:chOff x="0" y="0"/>
          <a:chExt cx="0" cy="0"/>
        </a:xfrm>
      </p:grpSpPr>
      <p:sp>
        <p:nvSpPr>
          <p:cNvPr id="117" name="Google Shape;117;p19"/>
          <p:cNvSpPr/>
          <p:nvPr/>
        </p:nvSpPr>
        <p:spPr>
          <a:xfrm>
            <a:off x="417650" y="3256125"/>
            <a:ext cx="5785200" cy="11031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8" name="Google Shape;118;p19"/>
          <p:cNvSpPr/>
          <p:nvPr/>
        </p:nvSpPr>
        <p:spPr>
          <a:xfrm>
            <a:off x="348475" y="1863525"/>
            <a:ext cx="4112100" cy="13926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9" name="Google Shape;119;p19"/>
          <p:cNvSpPr/>
          <p:nvPr/>
        </p:nvSpPr>
        <p:spPr>
          <a:xfrm>
            <a:off x="311700" y="445025"/>
            <a:ext cx="2790300" cy="6807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0" name="Google Shape;120;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Gameplay Part 2</a:t>
            </a:r>
            <a:endParaRPr>
              <a:solidFill>
                <a:srgbClr val="FFFFFF"/>
              </a:solidFill>
              <a:latin typeface="Georgia"/>
              <a:ea typeface="Georgia"/>
              <a:cs typeface="Georgia"/>
              <a:sym typeface="Georgia"/>
            </a:endParaRPr>
          </a:p>
        </p:txBody>
      </p:sp>
      <p:sp>
        <p:nvSpPr>
          <p:cNvPr id="121" name="Google Shape;121;p19"/>
          <p:cNvSpPr/>
          <p:nvPr/>
        </p:nvSpPr>
        <p:spPr>
          <a:xfrm>
            <a:off x="311700" y="1117125"/>
            <a:ext cx="5919000" cy="5727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2" name="Google Shape;122;p19"/>
          <p:cNvSpPr txBox="1"/>
          <p:nvPr>
            <p:ph idx="1" type="body"/>
          </p:nvPr>
        </p:nvSpPr>
        <p:spPr>
          <a:xfrm>
            <a:off x="348475" y="1152475"/>
            <a:ext cx="8520600" cy="3416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FFFFFF"/>
                </a:solidFill>
                <a:latin typeface="Georgia"/>
                <a:ea typeface="Georgia"/>
                <a:cs typeface="Georgia"/>
                <a:sym typeface="Georgia"/>
              </a:rPr>
              <a:t>Brave the lair of the Dread Beast for a sweet, saucy slice!</a:t>
            </a:r>
            <a:endParaRPr>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t/>
            </a:r>
            <a:endParaRPr>
              <a:solidFill>
                <a:srgbClr val="FFFFFF"/>
              </a:solidFill>
              <a:latin typeface="Georgia"/>
              <a:ea typeface="Georgia"/>
              <a:cs typeface="Georgia"/>
              <a:sym typeface="Georgia"/>
            </a:endParaRPr>
          </a:p>
          <a:p>
            <a:pPr indent="-355600" lvl="0" marL="457200" rtl="0" algn="l">
              <a:spcBef>
                <a:spcPts val="0"/>
              </a:spcBef>
              <a:spcAft>
                <a:spcPts val="0"/>
              </a:spcAft>
              <a:buClr>
                <a:srgbClr val="FFFFFF"/>
              </a:buClr>
              <a:buSzPts val="2000"/>
              <a:buChar char="●"/>
            </a:pPr>
            <a:r>
              <a:rPr b="1" lang="en" sz="2000">
                <a:solidFill>
                  <a:srgbClr val="FFFFFF"/>
                </a:solidFill>
              </a:rPr>
              <a:t>Core mechanics:</a:t>
            </a:r>
            <a:endParaRPr b="1" sz="2000">
              <a:solidFill>
                <a:srgbClr val="FFFFFF"/>
              </a:solidFill>
            </a:endParaRPr>
          </a:p>
          <a:p>
            <a:pPr indent="-317500" lvl="1" marL="914400" rtl="0" algn="l">
              <a:spcBef>
                <a:spcPts val="0"/>
              </a:spcBef>
              <a:spcAft>
                <a:spcPts val="0"/>
              </a:spcAft>
              <a:buClr>
                <a:srgbClr val="FFFFFF"/>
              </a:buClr>
              <a:buSzPts val="1400"/>
              <a:buChar char="○"/>
            </a:pPr>
            <a:r>
              <a:rPr lang="en">
                <a:solidFill>
                  <a:srgbClr val="FFFFFF"/>
                </a:solidFill>
              </a:rPr>
              <a:t>Picking up and holding trash</a:t>
            </a:r>
            <a:endParaRPr>
              <a:solidFill>
                <a:srgbClr val="FFFFFF"/>
              </a:solidFill>
            </a:endParaRPr>
          </a:p>
          <a:p>
            <a:pPr indent="-317500" lvl="1" marL="914400" rtl="0" algn="l">
              <a:spcBef>
                <a:spcPts val="0"/>
              </a:spcBef>
              <a:spcAft>
                <a:spcPts val="0"/>
              </a:spcAft>
              <a:buClr>
                <a:srgbClr val="FFFFFF"/>
              </a:buClr>
              <a:buSzPts val="1400"/>
              <a:buChar char="○"/>
            </a:pPr>
            <a:r>
              <a:rPr lang="en">
                <a:solidFill>
                  <a:srgbClr val="FFFFFF"/>
                </a:solidFill>
              </a:rPr>
              <a:t>Trash despawning when thrown away</a:t>
            </a:r>
            <a:endParaRPr>
              <a:solidFill>
                <a:srgbClr val="FFFFFF"/>
              </a:solidFill>
            </a:endParaRPr>
          </a:p>
          <a:p>
            <a:pPr indent="-317500" lvl="1" marL="914400" rtl="0" algn="l">
              <a:spcBef>
                <a:spcPts val="0"/>
              </a:spcBef>
              <a:spcAft>
                <a:spcPts val="0"/>
              </a:spcAft>
              <a:buClr>
                <a:srgbClr val="FFFFFF"/>
              </a:buClr>
              <a:buSzPts val="1400"/>
              <a:buChar char="○"/>
            </a:pPr>
            <a:r>
              <a:rPr lang="en">
                <a:solidFill>
                  <a:srgbClr val="FFFFFF"/>
                </a:solidFill>
              </a:rPr>
              <a:t>Cat pathfinding</a:t>
            </a:r>
            <a:endParaRPr>
              <a:solidFill>
                <a:srgbClr val="FFFFFF"/>
              </a:solidFill>
            </a:endParaRPr>
          </a:p>
          <a:p>
            <a:pPr indent="-317500" lvl="1" marL="914400" rtl="0" algn="l">
              <a:spcBef>
                <a:spcPts val="0"/>
              </a:spcBef>
              <a:spcAft>
                <a:spcPts val="0"/>
              </a:spcAft>
              <a:buClr>
                <a:srgbClr val="FFFFFF"/>
              </a:buClr>
              <a:buSzPts val="1400"/>
              <a:buChar char="○"/>
            </a:pPr>
            <a:r>
              <a:rPr lang="en">
                <a:solidFill>
                  <a:srgbClr val="FFFFFF"/>
                </a:solidFill>
              </a:rPr>
              <a:t>Cat tracking and attacking player</a:t>
            </a:r>
            <a:endParaRPr>
              <a:solidFill>
                <a:srgbClr val="FFFFFF"/>
              </a:solidFill>
            </a:endParaRPr>
          </a:p>
          <a:p>
            <a:pPr indent="-355600" lvl="0" marL="457200" rtl="0" algn="l">
              <a:spcBef>
                <a:spcPts val="1000"/>
              </a:spcBef>
              <a:spcAft>
                <a:spcPts val="0"/>
              </a:spcAft>
              <a:buClr>
                <a:srgbClr val="FFFFFF"/>
              </a:buClr>
              <a:buSzPts val="2000"/>
              <a:buChar char="●"/>
            </a:pPr>
            <a:r>
              <a:rPr b="1" lang="en" sz="2000">
                <a:solidFill>
                  <a:srgbClr val="FFFFFF"/>
                </a:solidFill>
              </a:rPr>
              <a:t>Lose Condition:</a:t>
            </a:r>
            <a:endParaRPr b="1" sz="2000">
              <a:solidFill>
                <a:srgbClr val="FFFFFF"/>
              </a:solidFill>
            </a:endParaRPr>
          </a:p>
          <a:p>
            <a:pPr indent="-317500" lvl="1" marL="914400" rtl="0" algn="l">
              <a:spcBef>
                <a:spcPts val="0"/>
              </a:spcBef>
              <a:spcAft>
                <a:spcPts val="0"/>
              </a:spcAft>
              <a:buClr>
                <a:srgbClr val="FFFFFF"/>
              </a:buClr>
              <a:buSzPts val="1400"/>
              <a:buChar char="○"/>
            </a:pPr>
            <a:r>
              <a:rPr lang="en">
                <a:solidFill>
                  <a:srgbClr val="FFFFFF"/>
                </a:solidFill>
              </a:rPr>
              <a:t>If the player gets hit by the cat 4 times, they die</a:t>
            </a:r>
            <a:endParaRPr>
              <a:solidFill>
                <a:srgbClr val="FFFFFF"/>
              </a:solidFill>
            </a:endParaRPr>
          </a:p>
          <a:p>
            <a:pPr indent="-317500" lvl="1" marL="914400" rtl="0" algn="l">
              <a:spcBef>
                <a:spcPts val="0"/>
              </a:spcBef>
              <a:spcAft>
                <a:spcPts val="0"/>
              </a:spcAft>
              <a:buClr>
                <a:srgbClr val="FFFFFF"/>
              </a:buClr>
              <a:buSzPts val="1400"/>
              <a:buChar char="○"/>
            </a:pPr>
            <a:r>
              <a:rPr lang="en">
                <a:solidFill>
                  <a:srgbClr val="FFFFFF"/>
                </a:solidFill>
              </a:rPr>
              <a:t>On the loss screen, the player may return to the title screen</a:t>
            </a:r>
            <a:endParaRPr>
              <a:solidFill>
                <a:srgbClr val="FFFFFF"/>
              </a:solidFill>
            </a:endParaRPr>
          </a:p>
        </p:txBody>
      </p:sp>
      <p:pic>
        <p:nvPicPr>
          <p:cNvPr id="123" name="Google Shape;123;p19"/>
          <p:cNvPicPr preferRelativeResize="0"/>
          <p:nvPr/>
        </p:nvPicPr>
        <p:blipFill>
          <a:blip r:embed="rId4">
            <a:alphaModFix/>
          </a:blip>
          <a:stretch>
            <a:fillRect/>
          </a:stretch>
        </p:blipFill>
        <p:spPr>
          <a:xfrm>
            <a:off x="6493772" y="1434650"/>
            <a:ext cx="2375299" cy="25883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pic>
        <p:nvPicPr>
          <p:cNvPr id="128" name="Google Shape;128;p20"/>
          <p:cNvPicPr preferRelativeResize="0"/>
          <p:nvPr/>
        </p:nvPicPr>
        <p:blipFill>
          <a:blip r:embed="rId3">
            <a:alphaModFix/>
          </a:blip>
          <a:stretch>
            <a:fillRect/>
          </a:stretch>
        </p:blipFill>
        <p:spPr>
          <a:xfrm>
            <a:off x="0" y="1"/>
            <a:ext cx="9144001" cy="5143499"/>
          </a:xfrm>
          <a:prstGeom prst="rect">
            <a:avLst/>
          </a:prstGeom>
          <a:noFill/>
          <a:ln>
            <a:noFill/>
          </a:ln>
        </p:spPr>
      </p:pic>
      <p:sp>
        <p:nvSpPr>
          <p:cNvPr id="129" name="Google Shape;129;p20"/>
          <p:cNvSpPr/>
          <p:nvPr/>
        </p:nvSpPr>
        <p:spPr>
          <a:xfrm>
            <a:off x="4141275" y="56725"/>
            <a:ext cx="4921200" cy="5006400"/>
          </a:xfrm>
          <a:prstGeom prst="rect">
            <a:avLst/>
          </a:prstGeom>
          <a:solidFill>
            <a:srgbClr val="000000">
              <a:alpha val="284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0" name="Google Shape;130;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a:solidFill>
                  <a:srgbClr val="FFFFFF"/>
                </a:solidFill>
                <a:latin typeface="Georgia"/>
                <a:ea typeface="Georgia"/>
                <a:cs typeface="Georgia"/>
                <a:sym typeface="Georgia"/>
              </a:rPr>
              <a:t>Strengths:</a:t>
            </a:r>
            <a:r>
              <a:rPr b="1" lang="en" sz="2000">
                <a:solidFill>
                  <a:srgbClr val="FFFFFF"/>
                </a:solidFill>
                <a:latin typeface="Georgia"/>
                <a:ea typeface="Georgia"/>
                <a:cs typeface="Georgia"/>
                <a:sym typeface="Georgia"/>
              </a:rPr>
              <a:t> </a:t>
            </a:r>
            <a:endParaRPr b="1" sz="2000">
              <a:solidFill>
                <a:srgbClr val="FFFFFF"/>
              </a:solidFill>
              <a:latin typeface="Georgia"/>
              <a:ea typeface="Georgia"/>
              <a:cs typeface="Georgia"/>
              <a:sym typeface="Georgia"/>
            </a:endParaRPr>
          </a:p>
          <a:p>
            <a:pPr indent="-317500" lvl="0" marL="457200" rtl="0" algn="l">
              <a:lnSpc>
                <a:spcPct val="100000"/>
              </a:lnSpc>
              <a:spcBef>
                <a:spcPts val="0"/>
              </a:spcBef>
              <a:spcAft>
                <a:spcPts val="0"/>
              </a:spcAft>
              <a:buClr>
                <a:srgbClr val="FFFFFF"/>
              </a:buClr>
              <a:buSzPts val="1400"/>
              <a:buFont typeface="Georgia"/>
              <a:buChar char="●"/>
            </a:pPr>
            <a:r>
              <a:rPr lang="en" sz="1400">
                <a:solidFill>
                  <a:srgbClr val="FFFFFF"/>
                </a:solidFill>
                <a:latin typeface="Georgia"/>
                <a:ea typeface="Georgia"/>
                <a:cs typeface="Georgia"/>
                <a:sym typeface="Georgia"/>
              </a:rPr>
              <a:t>Surprisingly scary</a:t>
            </a:r>
            <a:endParaRPr sz="1400">
              <a:solidFill>
                <a:srgbClr val="FFFFFF"/>
              </a:solidFill>
              <a:latin typeface="Georgia"/>
              <a:ea typeface="Georgia"/>
              <a:cs typeface="Georgia"/>
              <a:sym typeface="Georgia"/>
            </a:endParaRPr>
          </a:p>
          <a:p>
            <a:pPr indent="-317500" lvl="0" marL="457200" rtl="0" algn="l">
              <a:lnSpc>
                <a:spcPct val="100000"/>
              </a:lnSpc>
              <a:spcBef>
                <a:spcPts val="0"/>
              </a:spcBef>
              <a:spcAft>
                <a:spcPts val="0"/>
              </a:spcAft>
              <a:buClr>
                <a:srgbClr val="FFFFFF"/>
              </a:buClr>
              <a:buSzPts val="1400"/>
              <a:buFont typeface="Georgia"/>
              <a:buChar char="●"/>
            </a:pPr>
            <a:r>
              <a:rPr i="1" lang="en" sz="1400">
                <a:solidFill>
                  <a:srgbClr val="FFFFFF"/>
                </a:solidFill>
                <a:latin typeface="Georgia"/>
                <a:ea typeface="Georgia"/>
                <a:cs typeface="Georgia"/>
                <a:sym typeface="Georgia"/>
              </a:rPr>
              <a:t>Aesthetic</a:t>
            </a:r>
            <a:endParaRPr sz="1400">
              <a:solidFill>
                <a:srgbClr val="FFFFFF"/>
              </a:solidFill>
              <a:latin typeface="Georgia"/>
              <a:ea typeface="Georgia"/>
              <a:cs typeface="Georgia"/>
              <a:sym typeface="Georgia"/>
            </a:endParaRPr>
          </a:p>
          <a:p>
            <a:pPr indent="-317500" lvl="0" marL="457200" rtl="0" algn="l">
              <a:lnSpc>
                <a:spcPct val="100000"/>
              </a:lnSpc>
              <a:spcBef>
                <a:spcPts val="0"/>
              </a:spcBef>
              <a:spcAft>
                <a:spcPts val="0"/>
              </a:spcAft>
              <a:buClr>
                <a:srgbClr val="FFFFFF"/>
              </a:buClr>
              <a:buSzPts val="1400"/>
              <a:buFont typeface="Georgia"/>
              <a:buChar char="●"/>
            </a:pPr>
            <a:r>
              <a:rPr lang="en" sz="1400">
                <a:solidFill>
                  <a:srgbClr val="FFFFFF"/>
                </a:solidFill>
                <a:latin typeface="Georgia"/>
                <a:ea typeface="Georgia"/>
                <a:cs typeface="Georgia"/>
                <a:sym typeface="Georgia"/>
              </a:rPr>
              <a:t>Fun for a quick game to play</a:t>
            </a:r>
            <a:endParaRPr sz="1400">
              <a:solidFill>
                <a:srgbClr val="FFFFFF"/>
              </a:solidFill>
              <a:latin typeface="Georgia"/>
              <a:ea typeface="Georgia"/>
              <a:cs typeface="Georgia"/>
              <a:sym typeface="Georgia"/>
            </a:endParaRPr>
          </a:p>
          <a:p>
            <a:pPr indent="0" lvl="0" marL="0" rtl="0" algn="l">
              <a:lnSpc>
                <a:spcPct val="100000"/>
              </a:lnSpc>
              <a:spcBef>
                <a:spcPts val="0"/>
              </a:spcBef>
              <a:spcAft>
                <a:spcPts val="0"/>
              </a:spcAft>
              <a:buNone/>
            </a:pPr>
            <a:r>
              <a:t/>
            </a:r>
            <a:endParaRPr sz="1400">
              <a:solidFill>
                <a:srgbClr val="434343"/>
              </a:solidFill>
              <a:latin typeface="Georgia"/>
              <a:ea typeface="Georgia"/>
              <a:cs typeface="Georgia"/>
              <a:sym typeface="Georgia"/>
            </a:endParaRPr>
          </a:p>
          <a:p>
            <a:pPr indent="0" lvl="0" marL="0" rtl="0" algn="l">
              <a:spcBef>
                <a:spcPts val="0"/>
              </a:spcBef>
              <a:spcAft>
                <a:spcPts val="0"/>
              </a:spcAft>
              <a:buNone/>
            </a:pPr>
            <a:r>
              <a:rPr b="1" lang="en">
                <a:solidFill>
                  <a:srgbClr val="FFFFFF"/>
                </a:solidFill>
                <a:latin typeface="Georgia"/>
                <a:ea typeface="Georgia"/>
                <a:cs typeface="Georgia"/>
                <a:sym typeface="Georgia"/>
              </a:rPr>
              <a:t>Weaknesses:</a:t>
            </a:r>
            <a:r>
              <a:rPr lang="en">
                <a:solidFill>
                  <a:srgbClr val="FFFFFF"/>
                </a:solidFill>
                <a:latin typeface="Georgia"/>
                <a:ea typeface="Georgia"/>
                <a:cs typeface="Georgia"/>
                <a:sym typeface="Georgia"/>
              </a:rPr>
              <a:t> </a:t>
            </a:r>
            <a:endParaRPr>
              <a:solidFill>
                <a:srgbClr val="FFFFFF"/>
              </a:solidFill>
              <a:latin typeface="Georgia"/>
              <a:ea typeface="Georgia"/>
              <a:cs typeface="Georgia"/>
              <a:sym typeface="Georgia"/>
            </a:endParaRPr>
          </a:p>
          <a:p>
            <a:pPr indent="-317500" lvl="0" marL="457200" rtl="0" algn="l">
              <a:spcBef>
                <a:spcPts val="0"/>
              </a:spcBef>
              <a:spcAft>
                <a:spcPts val="0"/>
              </a:spcAft>
              <a:buClr>
                <a:srgbClr val="FFFFFF"/>
              </a:buClr>
              <a:buSzPts val="1400"/>
              <a:buFont typeface="Georgia"/>
              <a:buChar char="●"/>
            </a:pPr>
            <a:r>
              <a:rPr lang="en" sz="1400">
                <a:solidFill>
                  <a:srgbClr val="FFFFFF"/>
                </a:solidFill>
                <a:latin typeface="Georgia"/>
                <a:ea typeface="Georgia"/>
                <a:cs typeface="Georgia"/>
                <a:sym typeface="Georgia"/>
              </a:rPr>
              <a:t>Only a single level currently</a:t>
            </a:r>
            <a:endParaRPr sz="1400">
              <a:solidFill>
                <a:srgbClr val="FFFFFF"/>
              </a:solidFill>
              <a:latin typeface="Georgia"/>
              <a:ea typeface="Georgia"/>
              <a:cs typeface="Georgia"/>
              <a:sym typeface="Georgia"/>
            </a:endParaRPr>
          </a:p>
          <a:p>
            <a:pPr indent="-317500" lvl="0" marL="457200" rtl="0" algn="l">
              <a:spcBef>
                <a:spcPts val="0"/>
              </a:spcBef>
              <a:spcAft>
                <a:spcPts val="0"/>
              </a:spcAft>
              <a:buClr>
                <a:srgbClr val="FFFFFF"/>
              </a:buClr>
              <a:buSzPts val="1400"/>
              <a:buFont typeface="Georgia"/>
              <a:buChar char="●"/>
            </a:pPr>
            <a:r>
              <a:rPr lang="en" sz="1400">
                <a:solidFill>
                  <a:srgbClr val="FFFFFF"/>
                </a:solidFill>
                <a:latin typeface="Georgia"/>
                <a:ea typeface="Georgia"/>
                <a:cs typeface="Georgia"/>
                <a:sym typeface="Georgia"/>
              </a:rPr>
              <a:t>Not much variety in gameplay</a:t>
            </a:r>
            <a:endParaRPr sz="1400">
              <a:solidFill>
                <a:srgbClr val="FFFFFF"/>
              </a:solidFill>
              <a:latin typeface="Georgia"/>
              <a:ea typeface="Georgia"/>
              <a:cs typeface="Georgia"/>
              <a:sym typeface="Georgia"/>
            </a:endParaRPr>
          </a:p>
          <a:p>
            <a:pPr indent="-317500" lvl="0" marL="457200" rtl="0" algn="l">
              <a:spcBef>
                <a:spcPts val="0"/>
              </a:spcBef>
              <a:spcAft>
                <a:spcPts val="0"/>
              </a:spcAft>
              <a:buClr>
                <a:srgbClr val="FFFFFF"/>
              </a:buClr>
              <a:buSzPts val="1400"/>
              <a:buFont typeface="Georgia"/>
              <a:buChar char="●"/>
            </a:pPr>
            <a:r>
              <a:rPr lang="en" sz="1400">
                <a:solidFill>
                  <a:srgbClr val="FFFFFF"/>
                </a:solidFill>
                <a:latin typeface="Georgia"/>
                <a:ea typeface="Georgia"/>
                <a:cs typeface="Georgia"/>
                <a:sym typeface="Georgia"/>
              </a:rPr>
              <a:t>Cat pathfinding can encounter bugs</a:t>
            </a:r>
            <a:endParaRPr sz="1400">
              <a:solidFill>
                <a:srgbClr val="FFFFFF"/>
              </a:solidFill>
              <a:latin typeface="Georgia"/>
              <a:ea typeface="Georgia"/>
              <a:cs typeface="Georgia"/>
              <a:sym typeface="Georgia"/>
            </a:endParaRPr>
          </a:p>
        </p:txBody>
      </p:sp>
      <p:sp>
        <p:nvSpPr>
          <p:cNvPr id="131" name="Google Shape;131;p20"/>
          <p:cNvSpPr/>
          <p:nvPr/>
        </p:nvSpPr>
        <p:spPr>
          <a:xfrm>
            <a:off x="3727625" y="352075"/>
            <a:ext cx="4921200" cy="8004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2" name="Google Shape;132;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What are the strengths and weaknesses of the game</a:t>
            </a:r>
            <a:endParaRPr>
              <a:solidFill>
                <a:srgbClr val="FFFFFF"/>
              </a:solidFill>
              <a:latin typeface="Georgia"/>
              <a:ea typeface="Georgia"/>
              <a:cs typeface="Georgia"/>
              <a:sym typeface="Georgi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pic>
        <p:nvPicPr>
          <p:cNvPr id="137" name="Google Shape;137;p21"/>
          <p:cNvPicPr preferRelativeResize="0"/>
          <p:nvPr/>
        </p:nvPicPr>
        <p:blipFill>
          <a:blip r:embed="rId3">
            <a:alphaModFix/>
          </a:blip>
          <a:stretch>
            <a:fillRect/>
          </a:stretch>
        </p:blipFill>
        <p:spPr>
          <a:xfrm>
            <a:off x="0" y="1"/>
            <a:ext cx="9144001" cy="5143499"/>
          </a:xfrm>
          <a:prstGeom prst="rect">
            <a:avLst/>
          </a:prstGeom>
          <a:noFill/>
          <a:ln>
            <a:noFill/>
          </a:ln>
        </p:spPr>
      </p:pic>
      <p:sp>
        <p:nvSpPr>
          <p:cNvPr id="138" name="Google Shape;138;p21"/>
          <p:cNvSpPr/>
          <p:nvPr/>
        </p:nvSpPr>
        <p:spPr>
          <a:xfrm>
            <a:off x="4141275" y="56725"/>
            <a:ext cx="4921200" cy="5006400"/>
          </a:xfrm>
          <a:prstGeom prst="rect">
            <a:avLst/>
          </a:prstGeom>
          <a:solidFill>
            <a:srgbClr val="000000">
              <a:alpha val="284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9" name="Google Shape;139;p21"/>
          <p:cNvSpPr/>
          <p:nvPr/>
        </p:nvSpPr>
        <p:spPr>
          <a:xfrm>
            <a:off x="1623750" y="331175"/>
            <a:ext cx="4921200" cy="800400"/>
          </a:xfrm>
          <a:prstGeom prst="rect">
            <a:avLst/>
          </a:prstGeom>
          <a:solidFill>
            <a:srgbClr val="000000">
              <a:alpha val="28490"/>
            </a:srgb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0" name="Google Shape;140;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Strengths and Weaknesses of the team</a:t>
            </a:r>
            <a:endParaRPr>
              <a:solidFill>
                <a:srgbClr val="FFFFFF"/>
              </a:solidFill>
              <a:latin typeface="Georgia"/>
              <a:ea typeface="Georgia"/>
              <a:cs typeface="Georgia"/>
              <a:sym typeface="Georgia"/>
            </a:endParaRPr>
          </a:p>
        </p:txBody>
      </p:sp>
      <p:sp>
        <p:nvSpPr>
          <p:cNvPr id="141" name="Google Shape;141;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FFFF"/>
                </a:solidFill>
                <a:latin typeface="Georgia"/>
                <a:ea typeface="Georgia"/>
                <a:cs typeface="Georgia"/>
                <a:sym typeface="Georgia"/>
              </a:rPr>
              <a:t>Strengths: </a:t>
            </a:r>
            <a:endParaRPr b="1">
              <a:solidFill>
                <a:srgbClr val="FFFFFF"/>
              </a:solidFill>
              <a:latin typeface="Georgia"/>
              <a:ea typeface="Georgia"/>
              <a:cs typeface="Georgia"/>
              <a:sym typeface="Georgia"/>
            </a:endParaRPr>
          </a:p>
          <a:p>
            <a:pPr indent="-304800" lvl="0" marL="457200" rtl="0" algn="l">
              <a:spcBef>
                <a:spcPts val="0"/>
              </a:spcBef>
              <a:spcAft>
                <a:spcPts val="0"/>
              </a:spcAft>
              <a:buClr>
                <a:srgbClr val="FFFFFF"/>
              </a:buClr>
              <a:buSzPts val="1200"/>
              <a:buFont typeface="Georgia"/>
              <a:buChar char="●"/>
            </a:pPr>
            <a:r>
              <a:rPr lang="en" sz="1200">
                <a:solidFill>
                  <a:srgbClr val="FFFFFF"/>
                </a:solidFill>
                <a:latin typeface="Georgia"/>
                <a:ea typeface="Georgia"/>
                <a:cs typeface="Georgia"/>
                <a:sym typeface="Georgia"/>
              </a:rPr>
              <a:t>Strong communication and meeting deadlines</a:t>
            </a:r>
            <a:endParaRPr sz="1200">
              <a:solidFill>
                <a:srgbClr val="FFFFFF"/>
              </a:solidFill>
              <a:latin typeface="Georgia"/>
              <a:ea typeface="Georgia"/>
              <a:cs typeface="Georgia"/>
              <a:sym typeface="Georgia"/>
            </a:endParaRPr>
          </a:p>
          <a:p>
            <a:pPr indent="-304800" lvl="0" marL="457200" rtl="0" algn="l">
              <a:spcBef>
                <a:spcPts val="0"/>
              </a:spcBef>
              <a:spcAft>
                <a:spcPts val="0"/>
              </a:spcAft>
              <a:buClr>
                <a:srgbClr val="FFFFFF"/>
              </a:buClr>
              <a:buSzPts val="1200"/>
              <a:buFont typeface="Georgia"/>
              <a:buChar char="●"/>
            </a:pPr>
            <a:r>
              <a:rPr lang="en" sz="1200">
                <a:solidFill>
                  <a:srgbClr val="FFFFFF"/>
                </a:solidFill>
                <a:latin typeface="Georgia"/>
                <a:ea typeface="Georgia"/>
                <a:cs typeface="Georgia"/>
                <a:sym typeface="Georgia"/>
              </a:rPr>
              <a:t>Most deadlines were met</a:t>
            </a:r>
            <a:endParaRPr sz="1200">
              <a:solidFill>
                <a:srgbClr val="FFFFFF"/>
              </a:solidFill>
              <a:latin typeface="Georgia"/>
              <a:ea typeface="Georgia"/>
              <a:cs typeface="Georgia"/>
              <a:sym typeface="Georgia"/>
            </a:endParaRPr>
          </a:p>
          <a:p>
            <a:pPr indent="-304800" lvl="0" marL="457200" rtl="0" algn="l">
              <a:spcBef>
                <a:spcPts val="0"/>
              </a:spcBef>
              <a:spcAft>
                <a:spcPts val="0"/>
              </a:spcAft>
              <a:buClr>
                <a:srgbClr val="FFFFFF"/>
              </a:buClr>
              <a:buSzPts val="1200"/>
              <a:buFont typeface="Georgia"/>
              <a:buChar char="●"/>
            </a:pPr>
            <a:r>
              <a:rPr lang="en" sz="1200">
                <a:solidFill>
                  <a:srgbClr val="FFFFFF"/>
                </a:solidFill>
                <a:latin typeface="Georgia"/>
                <a:ea typeface="Georgia"/>
                <a:cs typeface="Georgia"/>
                <a:sym typeface="Georgia"/>
              </a:rPr>
              <a:t>Very good organization </a:t>
            </a:r>
            <a:endParaRPr sz="1200">
              <a:solidFill>
                <a:srgbClr val="FFFFFF"/>
              </a:solidFill>
              <a:latin typeface="Georgia"/>
              <a:ea typeface="Georgia"/>
              <a:cs typeface="Georgia"/>
              <a:sym typeface="Georgia"/>
            </a:endParaRPr>
          </a:p>
          <a:p>
            <a:pPr indent="-304800" lvl="0" marL="457200" rtl="0" algn="l">
              <a:spcBef>
                <a:spcPts val="0"/>
              </a:spcBef>
              <a:spcAft>
                <a:spcPts val="0"/>
              </a:spcAft>
              <a:buClr>
                <a:srgbClr val="FFFFFF"/>
              </a:buClr>
              <a:buSzPts val="1200"/>
              <a:buFont typeface="Georgia"/>
              <a:buChar char="●"/>
            </a:pPr>
            <a:r>
              <a:rPr lang="en" sz="1200">
                <a:solidFill>
                  <a:srgbClr val="FFFFFF"/>
                </a:solidFill>
                <a:latin typeface="Georgia"/>
                <a:ea typeface="Georgia"/>
                <a:cs typeface="Georgia"/>
                <a:sym typeface="Georgia"/>
              </a:rPr>
              <a:t>Cleanliness (lots of trash thrown away)</a:t>
            </a:r>
            <a:endParaRPr sz="2000">
              <a:solidFill>
                <a:srgbClr val="FFFFFF"/>
              </a:solidFill>
              <a:latin typeface="Georgia"/>
              <a:ea typeface="Georgia"/>
              <a:cs typeface="Georgia"/>
              <a:sym typeface="Georgia"/>
            </a:endParaRPr>
          </a:p>
          <a:p>
            <a:pPr indent="0" lvl="0" marL="0" rtl="0" algn="l">
              <a:spcBef>
                <a:spcPts val="1600"/>
              </a:spcBef>
              <a:spcAft>
                <a:spcPts val="0"/>
              </a:spcAft>
              <a:buNone/>
            </a:pPr>
            <a:r>
              <a:rPr b="1" lang="en" sz="2000">
                <a:solidFill>
                  <a:srgbClr val="FFFFFF"/>
                </a:solidFill>
                <a:latin typeface="Georgia"/>
                <a:ea typeface="Georgia"/>
                <a:cs typeface="Georgia"/>
                <a:sym typeface="Georgia"/>
              </a:rPr>
              <a:t>Weaknesses:</a:t>
            </a:r>
            <a:r>
              <a:rPr lang="en" sz="2000">
                <a:solidFill>
                  <a:srgbClr val="FFFFFF"/>
                </a:solidFill>
                <a:latin typeface="Georgia"/>
                <a:ea typeface="Georgia"/>
                <a:cs typeface="Georgia"/>
                <a:sym typeface="Georgia"/>
              </a:rPr>
              <a:t> </a:t>
            </a:r>
            <a:endParaRPr sz="2000">
              <a:solidFill>
                <a:srgbClr val="FFFFFF"/>
              </a:solidFill>
              <a:latin typeface="Georgia"/>
              <a:ea typeface="Georgia"/>
              <a:cs typeface="Georgia"/>
              <a:sym typeface="Georgia"/>
            </a:endParaRPr>
          </a:p>
          <a:p>
            <a:pPr indent="-304800" lvl="0" marL="457200" rtl="0" algn="l">
              <a:spcBef>
                <a:spcPts val="0"/>
              </a:spcBef>
              <a:spcAft>
                <a:spcPts val="0"/>
              </a:spcAft>
              <a:buClr>
                <a:srgbClr val="FFFFFF"/>
              </a:buClr>
              <a:buSzPts val="1200"/>
              <a:buFont typeface="Georgia"/>
              <a:buChar char="●"/>
            </a:pPr>
            <a:r>
              <a:rPr lang="en" sz="1200">
                <a:solidFill>
                  <a:srgbClr val="FFFFFF"/>
                </a:solidFill>
                <a:latin typeface="Georgia"/>
                <a:ea typeface="Georgia"/>
                <a:cs typeface="Georgia"/>
                <a:sym typeface="Georgia"/>
              </a:rPr>
              <a:t>Did not find time to tackle most stretch goals</a:t>
            </a:r>
            <a:endParaRPr sz="1200">
              <a:solidFill>
                <a:srgbClr val="FFFFFF"/>
              </a:solidFill>
              <a:latin typeface="Georgia"/>
              <a:ea typeface="Georgia"/>
              <a:cs typeface="Georgia"/>
              <a:sym typeface="Georgia"/>
            </a:endParaRPr>
          </a:p>
          <a:p>
            <a:pPr indent="-304800" lvl="0" marL="457200" rtl="0" algn="l">
              <a:spcBef>
                <a:spcPts val="0"/>
              </a:spcBef>
              <a:spcAft>
                <a:spcPts val="0"/>
              </a:spcAft>
              <a:buClr>
                <a:srgbClr val="FFFFFF"/>
              </a:buClr>
              <a:buSzPts val="1200"/>
              <a:buFont typeface="Georgia"/>
              <a:buChar char="●"/>
            </a:pPr>
            <a:r>
              <a:rPr lang="en" sz="1200">
                <a:solidFill>
                  <a:srgbClr val="FFFFFF"/>
                </a:solidFill>
                <a:latin typeface="Georgia"/>
                <a:ea typeface="Georgia"/>
                <a:cs typeface="Georgia"/>
                <a:sym typeface="Georgia"/>
              </a:rPr>
              <a:t>Haven’t made time for blind playtests outside of class</a:t>
            </a:r>
            <a:endParaRPr sz="1200">
              <a:solidFill>
                <a:srgbClr val="FFFFFF"/>
              </a:solidFill>
              <a:latin typeface="Georgia"/>
              <a:ea typeface="Georgia"/>
              <a:cs typeface="Georgia"/>
              <a:sym typeface="Georgia"/>
            </a:endParaRPr>
          </a:p>
          <a:p>
            <a:pPr indent="-304800" lvl="0" marL="457200" rtl="0" algn="l">
              <a:spcBef>
                <a:spcPts val="0"/>
              </a:spcBef>
              <a:spcAft>
                <a:spcPts val="0"/>
              </a:spcAft>
              <a:buClr>
                <a:srgbClr val="FFFFFF"/>
              </a:buClr>
              <a:buSzPts val="1200"/>
              <a:buFont typeface="Georgia"/>
              <a:buChar char="●"/>
            </a:pPr>
            <a:r>
              <a:rPr lang="en" sz="1200">
                <a:solidFill>
                  <a:srgbClr val="FFFFFF"/>
                </a:solidFill>
                <a:latin typeface="Georgia"/>
                <a:ea typeface="Georgia"/>
                <a:cs typeface="Georgia"/>
                <a:sym typeface="Georgia"/>
              </a:rPr>
              <a:t>Team meetings fell off as fall break came around</a:t>
            </a:r>
            <a:endParaRPr sz="1200">
              <a:solidFill>
                <a:srgbClr val="FFFFFF"/>
              </a:solidFill>
              <a:latin typeface="Georgia"/>
              <a:ea typeface="Georgia"/>
              <a:cs typeface="Georgia"/>
              <a:sym typeface="Georgia"/>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